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8" r:id="rId1"/>
  </p:sldMasterIdLst>
  <p:notesMasterIdLst>
    <p:notesMasterId r:id="rId16"/>
  </p:notesMasterIdLst>
  <p:handoutMasterIdLst>
    <p:handoutMasterId r:id="rId17"/>
  </p:handoutMasterIdLst>
  <p:sldIdLst>
    <p:sldId id="289" r:id="rId2"/>
    <p:sldId id="304" r:id="rId3"/>
    <p:sldId id="306" r:id="rId4"/>
    <p:sldId id="307" r:id="rId5"/>
    <p:sldId id="308" r:id="rId6"/>
    <p:sldId id="309" r:id="rId7"/>
    <p:sldId id="310" r:id="rId8"/>
    <p:sldId id="312" r:id="rId9"/>
    <p:sldId id="313" r:id="rId10"/>
    <p:sldId id="314" r:id="rId11"/>
    <p:sldId id="315" r:id="rId12"/>
    <p:sldId id="316" r:id="rId13"/>
    <p:sldId id="317" r:id="rId14"/>
    <p:sldId id="31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2" pos="74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E1E1E"/>
    <a:srgbClr val="D3DEE4"/>
    <a:srgbClr val="4D4F53"/>
    <a:srgbClr val="B1AD88"/>
    <a:srgbClr val="51626F"/>
    <a:srgbClr val="4C6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 autoAdjust="0"/>
    <p:restoredTop sz="94384" autoAdjust="0"/>
  </p:normalViewPr>
  <p:slideViewPr>
    <p:cSldViewPr snapToGrid="0">
      <p:cViewPr>
        <p:scale>
          <a:sx n="154" d="100"/>
          <a:sy n="154" d="100"/>
        </p:scale>
        <p:origin x="108" y="108"/>
      </p:cViewPr>
      <p:guideLst>
        <p:guide orient="horz" pos="3997"/>
        <p:guide pos="74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7D842B-34D2-ED45-965A-C109375500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E7EEEB-F652-D145-B9EA-98D243DFA7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BB67F-87A9-9343-9232-CF174B0D9374}" type="datetimeFigureOut">
              <a:rPr lang="en-GB" smtClean="0">
                <a:latin typeface="Arial" panose="020B0604020202020204" pitchFamily="34" charset="0"/>
              </a:rPr>
              <a:t>27/06/2025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0E9DA-86B1-9542-9687-B7BD609691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2BACB-BE4C-AC40-AC44-027FE44856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3DAD4-622E-4543-92D0-554ACE728D78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336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53DFD2B7-74BF-404A-A19D-7D2A5EE9308C}" type="datetimeFigureOut">
              <a:rPr lang="en-GB" smtClean="0"/>
              <a:pPr/>
              <a:t>27/06/2025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43B80E1-D03D-48C5-A405-AACDA9B244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27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vate and confident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4C94DD-1BAB-D373-52D3-07AF332F0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143000"/>
            <a:ext cx="4948792" cy="4572000"/>
          </a:xfrm>
          <a:prstGeom prst="rect">
            <a:avLst/>
          </a:prstGeom>
        </p:spPr>
      </p:pic>
      <p:pic>
        <p:nvPicPr>
          <p:cNvPr id="6" name="Picture 5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94BD3111-1D11-B27A-954F-FDBC90168E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9809C3-F0D8-E1B2-22DA-7624745BF449}"/>
              </a:ext>
            </a:extLst>
          </p:cNvPr>
          <p:cNvSpPr txBox="1"/>
          <p:nvPr/>
        </p:nvSpPr>
        <p:spPr>
          <a:xfrm>
            <a:off x="0" y="6109734"/>
            <a:ext cx="12192000" cy="400110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bg1"/>
                </a:solidFill>
              </a:rPr>
              <a:t>PRIVATE AND CONFIDENTIAL | PRIVATE AND CONFIDENTIAL | PRIVATE AND CONFIDENTIAL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F60D2E7B-5873-74A4-9CEA-D6E818573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994" y="2137966"/>
            <a:ext cx="4948792" cy="1325563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Main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C4EC43A-8F05-AFBA-9A7D-7225AE08E7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94" y="3463529"/>
            <a:ext cx="4948792" cy="830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15101-2F25-C098-CB03-0FC057B64C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1" y="1143000"/>
            <a:ext cx="4948792" cy="4572000"/>
          </a:xfrm>
          <a:prstGeom prst="rect">
            <a:avLst/>
          </a:prstGeom>
        </p:spPr>
      </p:pic>
      <p:pic>
        <p:nvPicPr>
          <p:cNvPr id="3" name="Picture 2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3E3A37DF-DF2C-4556-585F-BDCB8748C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618C1A-8459-9142-7F73-409ED79277B6}"/>
              </a:ext>
            </a:extLst>
          </p:cNvPr>
          <p:cNvSpPr txBox="1"/>
          <p:nvPr userDrawn="1"/>
        </p:nvSpPr>
        <p:spPr>
          <a:xfrm>
            <a:off x="0" y="6109734"/>
            <a:ext cx="12192000" cy="400110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bg1"/>
                </a:solidFill>
              </a:rPr>
              <a:t>PRIVATE AND CONFIDENTIAL | PRIVATE AND CONFIDENTIAL | PRIVATE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9136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FBC0313-D14E-FE79-D274-C1655A901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12" name="Text Placeholder 34">
            <a:extLst>
              <a:ext uri="{FF2B5EF4-FFF2-40B4-BE49-F238E27FC236}">
                <a16:creationId xmlns:a16="http://schemas.microsoft.com/office/drawing/2014/main" id="{71D6C082-7C72-9DA3-BB84-99BFE3AD77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643" y="6426357"/>
            <a:ext cx="3199196" cy="431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Project Title | Section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31FC83-ED5D-A66F-B1C4-BE4472D4C19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3137" y="1542559"/>
            <a:ext cx="5659875" cy="450611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3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5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43994B-D69A-39E7-A840-F2DDDA34182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096000" y="1542559"/>
            <a:ext cx="5659875" cy="450611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3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5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B155510-7327-6FBA-D97E-E6469610703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31643" y="803567"/>
            <a:ext cx="5662863" cy="37192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B843E0-2F9D-F26F-0F12-9DCD9C37C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137" y="431643"/>
            <a:ext cx="5662863" cy="371924"/>
          </a:xfrm>
          <a:prstGeom prst="rect">
            <a:avLst/>
          </a:prstGeom>
        </p:spPr>
        <p:txBody>
          <a:bodyPr anchor="ctr"/>
          <a:lstStyle>
            <a:lvl1pPr>
              <a:defRPr sz="2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B19E6C-A838-4181-D578-DEF308FFF2F7}"/>
              </a:ext>
            </a:extLst>
          </p:cNvPr>
          <p:cNvSpPr txBox="1"/>
          <p:nvPr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5A41D8D-A280-82C1-CDEC-9BC924E78B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E2545C-B136-103D-978A-2C54F71C447E}"/>
              </a:ext>
            </a:extLst>
          </p:cNvPr>
          <p:cNvSpPr txBox="1"/>
          <p:nvPr userDrawn="1"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8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-list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BF4C8C-C7CE-0E4D-8A91-0F11819A7D57}"/>
              </a:ext>
            </a:extLst>
          </p:cNvPr>
          <p:cNvSpPr/>
          <p:nvPr/>
        </p:nvSpPr>
        <p:spPr>
          <a:xfrm>
            <a:off x="431645" y="810061"/>
            <a:ext cx="11328712" cy="761594"/>
          </a:xfrm>
          <a:prstGeom prst="rect">
            <a:avLst/>
          </a:prstGeom>
          <a:solidFill>
            <a:srgbClr val="4D4F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BDB97F-447D-404B-BE32-D0CEEDBBEFC5}"/>
              </a:ext>
            </a:extLst>
          </p:cNvPr>
          <p:cNvSpPr/>
          <p:nvPr/>
        </p:nvSpPr>
        <p:spPr>
          <a:xfrm>
            <a:off x="431642" y="1571654"/>
            <a:ext cx="5664357" cy="44762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9AB3BB-3EC5-D14D-9C55-EE2CEB3216CD}"/>
              </a:ext>
            </a:extLst>
          </p:cNvPr>
          <p:cNvSpPr/>
          <p:nvPr/>
        </p:nvSpPr>
        <p:spPr>
          <a:xfrm>
            <a:off x="6095999" y="1571654"/>
            <a:ext cx="5664357" cy="447628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855" y="810060"/>
            <a:ext cx="10958020" cy="761594"/>
          </a:xfrm>
          <a:prstGeom prst="rect">
            <a:avLst/>
          </a:prstGeom>
        </p:spPr>
        <p:txBody>
          <a:bodyPr anchor="ctr"/>
          <a:lstStyle>
            <a:lvl1pPr>
              <a:defRPr sz="24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table title here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855" y="1877568"/>
            <a:ext cx="5255655" cy="3810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3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5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5269" y="1877568"/>
            <a:ext cx="5299595" cy="3810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00150" indent="-285750">
              <a:buClr>
                <a:schemeClr val="tx1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7350" indent="-285750"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14550" indent="-285750"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397449E-5B19-1B56-5B98-04126B6F1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13" name="Text Placeholder 34">
            <a:extLst>
              <a:ext uri="{FF2B5EF4-FFF2-40B4-BE49-F238E27FC236}">
                <a16:creationId xmlns:a16="http://schemas.microsoft.com/office/drawing/2014/main" id="{3171282C-A884-8157-56DE-15854D024C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643" y="6426357"/>
            <a:ext cx="3199196" cy="431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Project Title | Section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AFA7C1-2A86-A75C-712F-7C12D72D94BE}"/>
              </a:ext>
            </a:extLst>
          </p:cNvPr>
          <p:cNvSpPr txBox="1"/>
          <p:nvPr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2BD699-6F0F-75D6-F454-3105F45DEABC}"/>
              </a:ext>
            </a:extLst>
          </p:cNvPr>
          <p:cNvSpPr/>
          <p:nvPr userDrawn="1"/>
        </p:nvSpPr>
        <p:spPr>
          <a:xfrm>
            <a:off x="431645" y="810061"/>
            <a:ext cx="11328712" cy="761594"/>
          </a:xfrm>
          <a:prstGeom prst="rect">
            <a:avLst/>
          </a:prstGeom>
          <a:solidFill>
            <a:srgbClr val="4D4F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A9DDDB-88DC-9E6C-0D7B-46A833D6DEA2}"/>
              </a:ext>
            </a:extLst>
          </p:cNvPr>
          <p:cNvSpPr/>
          <p:nvPr userDrawn="1"/>
        </p:nvSpPr>
        <p:spPr>
          <a:xfrm>
            <a:off x="431642" y="1571654"/>
            <a:ext cx="5664357" cy="44762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403BE3-CC4D-08B2-BFDB-183CED13E43B}"/>
              </a:ext>
            </a:extLst>
          </p:cNvPr>
          <p:cNvSpPr/>
          <p:nvPr userDrawn="1"/>
        </p:nvSpPr>
        <p:spPr>
          <a:xfrm>
            <a:off x="6095999" y="1571654"/>
            <a:ext cx="5664357" cy="447628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B1C8EA6-E37C-69A8-6F48-308F7CABAF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E2D6C6-D5CC-CF81-C241-7D26C61E09AF}"/>
              </a:ext>
            </a:extLst>
          </p:cNvPr>
          <p:cNvSpPr txBox="1"/>
          <p:nvPr userDrawn="1"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6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BBB7629-07B3-908E-A745-B8A7288C5E5D}"/>
              </a:ext>
            </a:extLst>
          </p:cNvPr>
          <p:cNvSpPr/>
          <p:nvPr/>
        </p:nvSpPr>
        <p:spPr>
          <a:xfrm>
            <a:off x="5391027" y="0"/>
            <a:ext cx="6800974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60EBED2-46B8-252D-A143-02312706545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389264" y="232"/>
            <a:ext cx="6802736" cy="68577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 </a:t>
            </a:r>
          </a:p>
          <a:p>
            <a:endParaRPr lang="en-GB" dirty="0"/>
          </a:p>
          <a:p>
            <a:r>
              <a:rPr lang="en-GB" dirty="0"/>
              <a:t>insert picture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EA96FB-87B7-18B1-2F86-00D649026A1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31642" y="3807400"/>
            <a:ext cx="4528009" cy="186698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AD2ECD8-61B6-5531-6392-329D80DD26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643" y="6426357"/>
            <a:ext cx="3199196" cy="431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Project Title | Section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878855-99E0-D311-A8D0-C3065BA28D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760" y="1927458"/>
            <a:ext cx="4528009" cy="1866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GB" dirty="0"/>
              <a:t>Introduction</a:t>
            </a:r>
            <a:br>
              <a:rPr lang="en-GB" dirty="0"/>
            </a:br>
            <a:r>
              <a:rPr lang="en-GB" dirty="0"/>
              <a:t>Lorem ipsum</a:t>
            </a:r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DA16D2F-2805-9AAB-165A-407B1D84B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A50D33A-00DE-03FF-45F7-8D8CF48A343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31643" y="803567"/>
            <a:ext cx="4524483" cy="37192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2B1D65-0757-749F-F6B5-EA47B116E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137" y="431643"/>
            <a:ext cx="4524483" cy="371924"/>
          </a:xfrm>
          <a:prstGeom prst="rect">
            <a:avLst/>
          </a:prstGeom>
        </p:spPr>
        <p:txBody>
          <a:bodyPr anchor="ctr"/>
          <a:lstStyle>
            <a:lvl1pPr>
              <a:defRPr sz="2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B87CA8-3D57-09F5-B957-0B6CD08F1607}"/>
              </a:ext>
            </a:extLst>
          </p:cNvPr>
          <p:cNvSpPr txBox="1"/>
          <p:nvPr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CE6171-DF38-4684-56A1-FBF7C2D037B5}"/>
              </a:ext>
            </a:extLst>
          </p:cNvPr>
          <p:cNvSpPr/>
          <p:nvPr userDrawn="1"/>
        </p:nvSpPr>
        <p:spPr>
          <a:xfrm>
            <a:off x="5391027" y="0"/>
            <a:ext cx="6800974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B629B30-63A9-B5F5-5509-EFA17424D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6C0FE4-6393-1BF1-E3B8-BB4472795E71}"/>
              </a:ext>
            </a:extLst>
          </p:cNvPr>
          <p:cNvSpPr txBox="1"/>
          <p:nvPr userDrawn="1"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0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ry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0D57CB-2E0C-F12B-4432-0F412EF1B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636" y="431642"/>
            <a:ext cx="4953600" cy="1497840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2E78D8C-E8EB-D830-D9C7-2BA83213483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260435" y="1931333"/>
            <a:ext cx="2834071" cy="412242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74EEF4-7104-403F-07FD-4109301A45C1}"/>
              </a:ext>
            </a:extLst>
          </p:cNvPr>
          <p:cNvSpPr/>
          <p:nvPr/>
        </p:nvSpPr>
        <p:spPr>
          <a:xfrm>
            <a:off x="6801288" y="1929482"/>
            <a:ext cx="4952948" cy="4496875"/>
          </a:xfrm>
          <a:prstGeom prst="rect">
            <a:avLst/>
          </a:prstGeom>
          <a:blipFill>
            <a:blip r:embed="rId3"/>
            <a:stretch>
              <a:fillRect l="-20000" r="-20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5BD0927B-EF8B-CCEC-7A88-4224730B32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643" y="6426357"/>
            <a:ext cx="3199196" cy="431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Project Title | Section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2EB057-87A0-0B6A-B4A2-6279B0A0FB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643" y="1928813"/>
            <a:ext cx="2822671" cy="41224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GB" dirty="0"/>
              <a:t>Summary –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94C5C01-5417-C269-5149-A7FA0B57C11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31643" y="803567"/>
            <a:ext cx="5662863" cy="37192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D6DCB-D316-0165-E929-A5E91E9F3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137" y="431643"/>
            <a:ext cx="5662863" cy="371924"/>
          </a:xfrm>
          <a:prstGeom prst="rect">
            <a:avLst/>
          </a:prstGeom>
        </p:spPr>
        <p:txBody>
          <a:bodyPr anchor="ctr"/>
          <a:lstStyle>
            <a:lvl1pPr>
              <a:defRPr sz="2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25A732-5167-907B-0EBF-8A5935FFE5DC}"/>
              </a:ext>
            </a:extLst>
          </p:cNvPr>
          <p:cNvSpPr txBox="1"/>
          <p:nvPr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C1634-6DC1-94BC-A646-A87991345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0636" y="431642"/>
            <a:ext cx="4953600" cy="1497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971356-2E03-797F-BCF7-BFFF9FBA288A}"/>
              </a:ext>
            </a:extLst>
          </p:cNvPr>
          <p:cNvSpPr/>
          <p:nvPr userDrawn="1"/>
        </p:nvSpPr>
        <p:spPr>
          <a:xfrm>
            <a:off x="6801288" y="1929482"/>
            <a:ext cx="4952948" cy="4496875"/>
          </a:xfrm>
          <a:prstGeom prst="rect">
            <a:avLst/>
          </a:prstGeom>
          <a:blipFill>
            <a:blip r:embed="rId3"/>
            <a:stretch>
              <a:fillRect l="-20000" r="-20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88168-27A3-78D7-C8DD-AE35D5A6D5A8}"/>
              </a:ext>
            </a:extLst>
          </p:cNvPr>
          <p:cNvSpPr txBox="1"/>
          <p:nvPr userDrawn="1"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09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29FAFC-61A2-B81A-96C8-56445AA2E6C9}"/>
              </a:ext>
            </a:extLst>
          </p:cNvPr>
          <p:cNvSpPr/>
          <p:nvPr/>
        </p:nvSpPr>
        <p:spPr>
          <a:xfrm>
            <a:off x="0" y="0"/>
            <a:ext cx="4692316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675" y="906028"/>
            <a:ext cx="6358188" cy="524973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buClr>
                <a:schemeClr val="accent1"/>
              </a:buClr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buClr>
                <a:schemeClr val="accent1"/>
              </a:buClr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buClr>
                <a:schemeClr val="accent1"/>
              </a:buClr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071AB0A-D386-D8F8-BD50-C20B7351589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1644" y="1896269"/>
            <a:ext cx="3548127" cy="416028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Subheading / Summary paragraph</a:t>
            </a:r>
          </a:p>
        </p:txBody>
      </p:sp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7CCD8AD-35D4-B15C-D2A0-822B4CCADE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F1F04835-E0F6-494A-1522-4C369A2761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643" y="6426357"/>
            <a:ext cx="3199196" cy="431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Project Title | Section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769CAB-074D-77B6-F444-06CC373C90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800" y="431643"/>
            <a:ext cx="3547191" cy="14646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4ABDA0-8F35-D0C3-4222-14829B8573FB}"/>
              </a:ext>
            </a:extLst>
          </p:cNvPr>
          <p:cNvSpPr txBox="1"/>
          <p:nvPr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64E2CA-FDB5-3651-671B-FEA939B4E0FB}"/>
              </a:ext>
            </a:extLst>
          </p:cNvPr>
          <p:cNvSpPr/>
          <p:nvPr userDrawn="1"/>
        </p:nvSpPr>
        <p:spPr>
          <a:xfrm>
            <a:off x="0" y="0"/>
            <a:ext cx="4692316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002EF8B-0856-FEC8-7E91-38BA68DED6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D5678-47DE-35DB-2AC2-5493C34B1E79}"/>
              </a:ext>
            </a:extLst>
          </p:cNvPr>
          <p:cNvSpPr txBox="1"/>
          <p:nvPr userDrawn="1"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76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06B90D-2C59-AAC3-FD2F-EB1C3605B430}"/>
              </a:ext>
            </a:extLst>
          </p:cNvPr>
          <p:cNvSpPr/>
          <p:nvPr/>
        </p:nvSpPr>
        <p:spPr>
          <a:xfrm>
            <a:off x="0" y="0"/>
            <a:ext cx="4692316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B1A776-8999-FAA4-FD64-D70A5D25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75" y="806824"/>
            <a:ext cx="6358188" cy="524973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buClr>
                <a:schemeClr val="accent1"/>
              </a:buClr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buClr>
                <a:schemeClr val="accent1"/>
              </a:buClr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buClr>
                <a:schemeClr val="accent1"/>
              </a:buClr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E11D32-786E-B0E6-FD09-4E49434257C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1644" y="1896269"/>
            <a:ext cx="3548127" cy="416028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Subheading / Summary paragraph</a:t>
            </a:r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EEB96A2-6D54-7C14-707F-695CEA958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3" name="Text Placeholder 34">
            <a:extLst>
              <a:ext uri="{FF2B5EF4-FFF2-40B4-BE49-F238E27FC236}">
                <a16:creationId xmlns:a16="http://schemas.microsoft.com/office/drawing/2014/main" id="{650F1153-4192-4983-7461-096B5EEC09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643" y="6426357"/>
            <a:ext cx="3199196" cy="431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Project Title | Section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5A4851C-BD1C-FCC1-EE94-54E086EFD8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800" y="431643"/>
            <a:ext cx="3547191" cy="14646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65FF5-033C-EA8C-389B-DC7AA7A9A970}"/>
              </a:ext>
            </a:extLst>
          </p:cNvPr>
          <p:cNvSpPr txBox="1"/>
          <p:nvPr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47B3AA-DA2F-2D88-3A2E-4E93C62128EA}"/>
              </a:ext>
            </a:extLst>
          </p:cNvPr>
          <p:cNvSpPr/>
          <p:nvPr userDrawn="1"/>
        </p:nvSpPr>
        <p:spPr>
          <a:xfrm>
            <a:off x="0" y="0"/>
            <a:ext cx="4692316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87FD918-B166-94E9-0D8B-8B8326002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17E7DE-3961-F825-08A3-CC4D92FBE872}"/>
              </a:ext>
            </a:extLst>
          </p:cNvPr>
          <p:cNvSpPr txBox="1"/>
          <p:nvPr userDrawn="1"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27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06B90D-2C59-AAC3-FD2F-EB1C3605B430}"/>
              </a:ext>
            </a:extLst>
          </p:cNvPr>
          <p:cNvSpPr/>
          <p:nvPr/>
        </p:nvSpPr>
        <p:spPr>
          <a:xfrm>
            <a:off x="0" y="0"/>
            <a:ext cx="4692316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B1A776-8999-FAA4-FD64-D70A5D25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75" y="806824"/>
            <a:ext cx="6358188" cy="524973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buClr>
                <a:schemeClr val="accent1"/>
              </a:buClr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buClr>
                <a:schemeClr val="accent1"/>
              </a:buClr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buClr>
                <a:schemeClr val="accent1"/>
              </a:buClr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E11D32-786E-B0E6-FD09-4E49434257C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1644" y="1896269"/>
            <a:ext cx="3548127" cy="416028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Subheading / Summary paragraph</a:t>
            </a:r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EEB96A2-6D54-7C14-707F-695CEA958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13" name="Text Placeholder 34">
            <a:extLst>
              <a:ext uri="{FF2B5EF4-FFF2-40B4-BE49-F238E27FC236}">
                <a16:creationId xmlns:a16="http://schemas.microsoft.com/office/drawing/2014/main" id="{D8D953D4-293F-F72E-5C49-6CAB5CE64A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643" y="6426357"/>
            <a:ext cx="3199196" cy="431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Project Title | Section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39FDA22-6163-7ABA-569B-A9B5DE501C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800" y="431643"/>
            <a:ext cx="3547191" cy="14646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D63D1-32B6-45CF-42AC-07C2FA041720}"/>
              </a:ext>
            </a:extLst>
          </p:cNvPr>
          <p:cNvSpPr txBox="1"/>
          <p:nvPr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07841D-F8A5-F20E-5507-4DA660779BB3}"/>
              </a:ext>
            </a:extLst>
          </p:cNvPr>
          <p:cNvSpPr/>
          <p:nvPr userDrawn="1"/>
        </p:nvSpPr>
        <p:spPr>
          <a:xfrm>
            <a:off x="0" y="0"/>
            <a:ext cx="4692316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9919518-2BFD-E342-FA48-2649732EEA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9395E-578A-3AAD-E75D-7262BB7C77CF}"/>
              </a:ext>
            </a:extLst>
          </p:cNvPr>
          <p:cNvSpPr txBox="1"/>
          <p:nvPr userDrawn="1"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12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EBD902B-952B-194C-8E2D-9C4BDD01D19B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" y="0"/>
            <a:ext cx="12192000" cy="68821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</a:t>
            </a:r>
          </a:p>
          <a:p>
            <a:endParaRPr lang="en-GB" dirty="0"/>
          </a:p>
          <a:p>
            <a:r>
              <a:rPr lang="en-GB" dirty="0"/>
              <a:t>insert video</a:t>
            </a: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3EDEFEB-D18B-5E70-C469-4F5964AF8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77A3D72-B1EA-CD35-738B-E5BEC8855F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98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FBC0313-D14E-FE79-D274-C1655A901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12" name="Text Placeholder 34">
            <a:extLst>
              <a:ext uri="{FF2B5EF4-FFF2-40B4-BE49-F238E27FC236}">
                <a16:creationId xmlns:a16="http://schemas.microsoft.com/office/drawing/2014/main" id="{71D6C082-7C72-9DA3-BB84-99BFE3AD77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643" y="6426357"/>
            <a:ext cx="3199196" cy="431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Project Title | Section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9C5862-2D4F-1E67-EAB0-FB1583ED54E7}"/>
              </a:ext>
            </a:extLst>
          </p:cNvPr>
          <p:cNvSpPr txBox="1"/>
          <p:nvPr/>
        </p:nvSpPr>
        <p:spPr>
          <a:xfrm>
            <a:off x="3683644" y="1534500"/>
            <a:ext cx="215534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GB" sz="2000" b="1" i="0" u="none" strike="noStrike" dirty="0">
                <a:solidFill>
                  <a:schemeClr val="tx1"/>
                </a:solidFill>
                <a:effectLst/>
                <a:latin typeface="+mn-lt"/>
              </a:rPr>
              <a:t>Locations:</a:t>
            </a:r>
          </a:p>
          <a:p>
            <a:pPr>
              <a:buClr>
                <a:schemeClr val="accent1"/>
              </a:buClr>
            </a:pPr>
            <a:endParaRPr lang="en-GB" sz="2000" b="1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Birmingham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Brighton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Bristol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Carlisle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Cheltenham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Chester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Exeter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Kidderminster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Kings Hill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Leeds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Leicester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Lincoln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Manchester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FCE42B-1401-1208-7A73-B3739543B380}"/>
              </a:ext>
            </a:extLst>
          </p:cNvPr>
          <p:cNvSpPr txBox="1"/>
          <p:nvPr/>
        </p:nvSpPr>
        <p:spPr>
          <a:xfrm>
            <a:off x="5725048" y="2134664"/>
            <a:ext cx="215534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Newbury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Nottingham</a:t>
            </a:r>
            <a:endParaRPr lang="en-GB" sz="2000" b="1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Newcastle 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Oxford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Portsmouth  </a:t>
            </a:r>
            <a:endParaRPr lang="en-GB" sz="2000" b="1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Sheffield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 Solihull </a:t>
            </a:r>
            <a:endParaRPr lang="en-GB" sz="2000" b="1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Stoke </a:t>
            </a:r>
            <a:endParaRPr lang="en-GB" sz="2000" b="1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Teesside </a:t>
            </a:r>
            <a:endParaRPr lang="en-GB" sz="2000" b="1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Weybridge </a:t>
            </a:r>
            <a:endParaRPr lang="en-GB" sz="2000" b="1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Wilmslow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Worcester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York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761E19-253D-5B29-B91B-D4A456437145}"/>
              </a:ext>
            </a:extLst>
          </p:cNvPr>
          <p:cNvSpPr txBox="1"/>
          <p:nvPr userDrawn="1"/>
        </p:nvSpPr>
        <p:spPr>
          <a:xfrm>
            <a:off x="433137" y="2134664"/>
            <a:ext cx="28305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+mj-lt"/>
              </a:rPr>
              <a:t>Our professionals deliver services to clients from </a:t>
            </a:r>
            <a:r>
              <a:rPr lang="en-GB" sz="2400" b="1" i="0" u="none" strike="noStrike" dirty="0">
                <a:solidFill>
                  <a:schemeClr val="accent1"/>
                </a:solidFill>
                <a:effectLst/>
                <a:latin typeface="+mj-lt"/>
              </a:rPr>
              <a:t>26 locations</a:t>
            </a: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+mj-lt"/>
              </a:rPr>
              <a:t> across the UK.</a:t>
            </a:r>
            <a:endParaRPr lang="en-GB" sz="240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59C632-7F04-EBF2-1B04-4DCBC25416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9660" y="759421"/>
            <a:ext cx="3465317" cy="5339156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FE64380-F35B-D701-3300-61927513AA2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31643" y="803567"/>
            <a:ext cx="7448754" cy="37192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The largest regional legal services business in the UK.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F17D62E-75BD-8452-ABC6-5E4BAA9B32E1}"/>
              </a:ext>
            </a:extLst>
          </p:cNvPr>
          <p:cNvSpPr txBox="1">
            <a:spLocks/>
          </p:cNvSpPr>
          <p:nvPr/>
        </p:nvSpPr>
        <p:spPr>
          <a:xfrm>
            <a:off x="433137" y="431643"/>
            <a:ext cx="5662863" cy="37192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locations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F6561A-4F70-C054-16D8-1C98F8DF39E7}"/>
              </a:ext>
            </a:extLst>
          </p:cNvPr>
          <p:cNvSpPr txBox="1"/>
          <p:nvPr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32AEDCD-B8A5-0D41-28D5-C110D27556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338148-C558-B664-C472-D6B3CF904678}"/>
              </a:ext>
            </a:extLst>
          </p:cNvPr>
          <p:cNvSpPr txBox="1">
            <a:spLocks/>
          </p:cNvSpPr>
          <p:nvPr userDrawn="1"/>
        </p:nvSpPr>
        <p:spPr>
          <a:xfrm>
            <a:off x="433137" y="431643"/>
            <a:ext cx="5662863" cy="37192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locations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B9625E-94CC-1F5E-1197-9E6ABD0CF798}"/>
              </a:ext>
            </a:extLst>
          </p:cNvPr>
          <p:cNvSpPr txBox="1"/>
          <p:nvPr userDrawn="1"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95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E8EAFB-6A2C-B5EF-217B-D4C3BBD91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73" b="4927"/>
          <a:stretch/>
        </p:blipFill>
        <p:spPr>
          <a:xfrm>
            <a:off x="9975574" y="-1"/>
            <a:ext cx="1477617" cy="6861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E92A8F-195F-A3B6-CD91-8FF645F26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73" r="50000" b="4927"/>
          <a:stretch/>
        </p:blipFill>
        <p:spPr>
          <a:xfrm>
            <a:off x="11453191" y="-1"/>
            <a:ext cx="738809" cy="6861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3769BA-3C2E-AF2F-367C-D402506A97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73" r="50000" b="4927"/>
          <a:stretch/>
        </p:blipFill>
        <p:spPr>
          <a:xfrm flipH="1">
            <a:off x="9236765" y="-1"/>
            <a:ext cx="738809" cy="686185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52D1FC-BA2C-AEF9-6872-D4CE7805CA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94" y="3463529"/>
            <a:ext cx="5666006" cy="830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AE66BDA2-97D0-6740-EDDE-80F6B412F2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994" y="2137966"/>
            <a:ext cx="5666006" cy="1325563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3315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id Intro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9271C0-AC9F-CBF7-1CBE-05D97C33A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739"/>
          <a:stretch/>
        </p:blipFill>
        <p:spPr>
          <a:xfrm>
            <a:off x="6486965" y="1204822"/>
            <a:ext cx="5705036" cy="5653177"/>
          </a:xfrm>
          <a:prstGeom prst="rect">
            <a:avLst/>
          </a:prstGeom>
        </p:spPr>
      </p:pic>
      <p:pic>
        <p:nvPicPr>
          <p:cNvPr id="10" name="Picture 9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8F4E996-0435-0486-283C-D3BF81C40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7145B950-DB7F-1F65-7B80-BEEA6B34F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994" y="2137966"/>
            <a:ext cx="5666006" cy="1325563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Main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8E621FD-70FB-5854-CF86-6ABF6D73AC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94" y="3463529"/>
            <a:ext cx="5666006" cy="830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B255C2-4806-18E0-4F48-C75ECF370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6739"/>
          <a:stretch/>
        </p:blipFill>
        <p:spPr>
          <a:xfrm>
            <a:off x="6486965" y="1204822"/>
            <a:ext cx="5705036" cy="5653177"/>
          </a:xfrm>
          <a:prstGeom prst="rect">
            <a:avLst/>
          </a:prstGeom>
        </p:spPr>
      </p:pic>
      <p:pic>
        <p:nvPicPr>
          <p:cNvPr id="3" name="Picture 2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AFFB184F-C6E7-7AFD-6CAD-3622ABF995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8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id Intr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8F4E996-0435-0486-283C-D3BF81C40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7145B950-DB7F-1F65-7B80-BEEA6B34F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994" y="2137966"/>
            <a:ext cx="5666006" cy="1325563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Main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8E621FD-70FB-5854-CF86-6ABF6D73AC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94" y="3463529"/>
            <a:ext cx="5666006" cy="830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46D8D-28A3-042B-0DC7-8F5E8ABF1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65" b="25805"/>
          <a:stretch/>
        </p:blipFill>
        <p:spPr>
          <a:xfrm>
            <a:off x="5654921" y="1555483"/>
            <a:ext cx="6537079" cy="5302517"/>
          </a:xfrm>
          <a:prstGeom prst="rect">
            <a:avLst/>
          </a:prstGeom>
        </p:spPr>
      </p:pic>
      <p:pic>
        <p:nvPicPr>
          <p:cNvPr id="3" name="Picture 2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30334FEF-49E7-DDC1-1CF2-90E070766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20C5F-2BD1-6D7D-B998-09CCECA0A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665" b="25805"/>
          <a:stretch/>
        </p:blipFill>
        <p:spPr>
          <a:xfrm>
            <a:off x="5654921" y="1555483"/>
            <a:ext cx="6537079" cy="53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8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Intro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DCBE83-3BBF-5EE2-FF9A-0251A02BB7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9271C0-AC9F-CBF7-1CBE-05D97C33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964" y="1204822"/>
            <a:ext cx="10711539" cy="5653177"/>
          </a:xfrm>
          <a:prstGeom prst="rect">
            <a:avLst/>
          </a:prstGeom>
        </p:spPr>
      </p:pic>
      <p:pic>
        <p:nvPicPr>
          <p:cNvPr id="10" name="Picture 9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8F4E996-0435-0486-283C-D3BF81C40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7145B950-DB7F-1F65-7B80-BEEA6B34F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994" y="2137966"/>
            <a:ext cx="5666006" cy="1325563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Main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8E621FD-70FB-5854-CF86-6ABF6D73AC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94" y="3463529"/>
            <a:ext cx="5666006" cy="830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382022-D53A-255C-45CE-4DE062B91F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0D6D5-653E-0273-7E55-73F358B234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6964" y="1204822"/>
            <a:ext cx="10711539" cy="5653177"/>
          </a:xfrm>
          <a:prstGeom prst="rect">
            <a:avLst/>
          </a:prstGeom>
        </p:spPr>
      </p:pic>
      <p:pic>
        <p:nvPicPr>
          <p:cNvPr id="4" name="Picture 3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E88EF531-4008-44C2-A1D6-131E0AAB5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7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Intro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DCBE83-3BBF-5EE2-FF9A-0251A02BB7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8F4E996-0435-0486-283C-D3BF81C40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7145B950-DB7F-1F65-7B80-BEEA6B34F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994" y="2137966"/>
            <a:ext cx="5666006" cy="1325563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Main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8E621FD-70FB-5854-CF86-6ABF6D73AC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94" y="3463529"/>
            <a:ext cx="5666006" cy="830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46D8D-28A3-042B-0DC7-8F5E8ABF1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122" y="1555483"/>
            <a:ext cx="7079756" cy="71467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289480-ADE8-30F2-141E-E047834268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CFCE1E52-7093-6B10-F5D4-27E8DF206D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8BD1CD-7F38-D9AB-ECE1-4395345094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04122" y="1555483"/>
            <a:ext cx="7079756" cy="71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6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Intro 1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CC5A9CB5-351E-44D0-A53D-AE2245398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1EF6659F-D3D5-7948-4B79-43577E15D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994" y="2137966"/>
            <a:ext cx="5666006" cy="1325563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Section heading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13187E8-06E9-2D68-F69A-3C2FCFA563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94" y="3463529"/>
            <a:ext cx="5666006" cy="29694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Section summary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B8F56C-9812-FC80-8028-1CC00868D110}"/>
              </a:ext>
            </a:extLst>
          </p:cNvPr>
          <p:cNvSpPr/>
          <p:nvPr/>
        </p:nvSpPr>
        <p:spPr>
          <a:xfrm>
            <a:off x="8763000" y="0"/>
            <a:ext cx="3429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D08FEE-ACDA-8062-C6C6-64372F32F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347" y="0"/>
            <a:ext cx="3441653" cy="68580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2" name="Picture 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8A356913-D81A-09F2-DCFD-DE1F1930C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4983E3-4F77-34DD-0FEB-5BCF0F77EB7C}"/>
              </a:ext>
            </a:extLst>
          </p:cNvPr>
          <p:cNvSpPr/>
          <p:nvPr userDrawn="1"/>
        </p:nvSpPr>
        <p:spPr>
          <a:xfrm>
            <a:off x="8763000" y="0"/>
            <a:ext cx="3429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7AC60E-5494-29B4-72AD-0F011CBFC9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50347" y="0"/>
            <a:ext cx="3441653" cy="6858000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83994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Intro 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BF6173-854A-6591-242B-63AA710697E0}"/>
              </a:ext>
            </a:extLst>
          </p:cNvPr>
          <p:cNvSpPr/>
          <p:nvPr/>
        </p:nvSpPr>
        <p:spPr>
          <a:xfrm>
            <a:off x="8763000" y="0"/>
            <a:ext cx="3429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BACCBC-6897-5D98-F7D1-7844E4CE3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050"/>
            <a:ext cx="3429000" cy="68199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16" name="Picture 15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09471995-05BA-2D98-B278-B0137CE97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ACD942D4-31C6-5E02-0593-8DD0060A7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994" y="2137966"/>
            <a:ext cx="5666006" cy="1325563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Section heading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40335F2-BDC9-046D-09DE-E4F33BBC4B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94" y="3463529"/>
            <a:ext cx="5666006" cy="29694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Section summary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B00A44-7E11-C51B-DCCC-E00EC5FD3E36}"/>
              </a:ext>
            </a:extLst>
          </p:cNvPr>
          <p:cNvSpPr/>
          <p:nvPr userDrawn="1"/>
        </p:nvSpPr>
        <p:spPr>
          <a:xfrm>
            <a:off x="8763000" y="0"/>
            <a:ext cx="3429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4779B-1CA8-608D-A83C-47DEF9260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000" y="19050"/>
            <a:ext cx="3429000" cy="68199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4" name="Picture 3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8B821919-0C38-136D-CFD4-428857C3E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4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Intro 3"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4EBB2C-7EFA-1C80-8285-1B654D3FD4CC}"/>
              </a:ext>
            </a:extLst>
          </p:cNvPr>
          <p:cNvSpPr/>
          <p:nvPr/>
        </p:nvSpPr>
        <p:spPr>
          <a:xfrm>
            <a:off x="8763000" y="0"/>
            <a:ext cx="3429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069B51-AC63-E671-640F-6D9E8E4257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63000" y="-1"/>
            <a:ext cx="3441653" cy="68580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4A0B2E0A-FA8C-D482-2113-8757F91BE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266DC8AF-02D1-6F5D-B2FC-07EA275C6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994" y="2137966"/>
            <a:ext cx="5666006" cy="1325563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Section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3309597-272B-E615-CDC3-54D0CBD5C8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94" y="3463529"/>
            <a:ext cx="5666006" cy="29694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Section summary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97BDC-30EB-3129-0D74-E9A31F03D911}"/>
              </a:ext>
            </a:extLst>
          </p:cNvPr>
          <p:cNvSpPr/>
          <p:nvPr userDrawn="1"/>
        </p:nvSpPr>
        <p:spPr>
          <a:xfrm>
            <a:off x="8763000" y="0"/>
            <a:ext cx="3429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D8AC8-BA5D-2119-5757-1B764E57F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63000" y="-1"/>
            <a:ext cx="3441653" cy="68580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5" name="Picture 4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EA4D009-4B07-F11C-27D1-D2FFE4962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9" y="425039"/>
            <a:ext cx="1344111" cy="38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7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643" y="1542559"/>
            <a:ext cx="11328713" cy="450611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3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5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3CCAA12-9DAA-171B-4C14-C4F9595B7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4482DEBE-6C3C-C7C3-AC17-4429DC235D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643" y="6426357"/>
            <a:ext cx="3199196" cy="431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Project Title | Section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416B414-E67C-73EF-A87C-6397589DC00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31643" y="803567"/>
            <a:ext cx="5662863" cy="37192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C1E4E54-0266-25D7-EB7C-4BB75E914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137" y="431643"/>
            <a:ext cx="5662863" cy="371924"/>
          </a:xfrm>
          <a:prstGeom prst="rect">
            <a:avLst/>
          </a:prstGeom>
        </p:spPr>
        <p:txBody>
          <a:bodyPr anchor="ctr"/>
          <a:lstStyle>
            <a:lvl1pPr>
              <a:defRPr sz="2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E05482-60D6-534F-14C8-9E08AC45FBFB}"/>
              </a:ext>
            </a:extLst>
          </p:cNvPr>
          <p:cNvSpPr txBox="1"/>
          <p:nvPr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48558DA-F6F5-34D3-4E44-A229A0351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24" y="431642"/>
            <a:ext cx="712232" cy="203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A8185-6DD3-1B0B-4DBB-4691F52891A5}"/>
              </a:ext>
            </a:extLst>
          </p:cNvPr>
          <p:cNvSpPr txBox="1"/>
          <p:nvPr userDrawn="1"/>
        </p:nvSpPr>
        <p:spPr>
          <a:xfrm>
            <a:off x="10344150" y="6426357"/>
            <a:ext cx="1416207" cy="276999"/>
          </a:xfrm>
          <a:prstGeom prst="rect">
            <a:avLst/>
          </a:prstGeom>
        </p:spPr>
        <p:txBody>
          <a:bodyPr wrap="square" tIns="46800" rIns="0" rtlCol="0">
            <a:spAutoFit/>
          </a:bodyPr>
          <a:lstStyle/>
          <a:p>
            <a:pPr algn="r"/>
            <a:fld id="{3D2E260D-9C80-9246-BFE2-851EFB593C80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3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84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6BFFBE4-2E0F-4643-236F-19FD1A5E9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Diversity statistics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D90B2F-BDC9-D81A-3BD1-F574A21024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65660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634A-71BC-BFFB-BEA1-5D08AE734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28952-E6E7-B83F-5C86-6EA86D9761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Diversity statistics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29AECE-5BEB-AB1E-8492-FCB96B325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431643"/>
            <a:ext cx="5856568" cy="371924"/>
          </a:xfrm>
        </p:spPr>
        <p:txBody>
          <a:bodyPr/>
          <a:lstStyle/>
          <a:p>
            <a:r>
              <a:rPr lang="en-GB" dirty="0"/>
              <a:t>What was the occupation of your main household earner when you were aged about 14?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9F0F47D-C7D2-DECB-E64F-00DD1E40D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646316"/>
              </p:ext>
            </p:extLst>
          </p:nvPr>
        </p:nvGraphicFramePr>
        <p:xfrm>
          <a:off x="431643" y="1088571"/>
          <a:ext cx="11317451" cy="5256663"/>
        </p:xfrm>
        <a:graphic>
          <a:graphicData uri="http://schemas.openxmlformats.org/drawingml/2006/table">
            <a:tbl>
              <a:tblPr/>
              <a:tblGrid>
                <a:gridCol w="1625828">
                  <a:extLst>
                    <a:ext uri="{9D8B030D-6E8A-4147-A177-3AD203B41FA5}">
                      <a16:colId xmlns:a16="http://schemas.microsoft.com/office/drawing/2014/main" val="542507291"/>
                    </a:ext>
                  </a:extLst>
                </a:gridCol>
                <a:gridCol w="1076847">
                  <a:extLst>
                    <a:ext uri="{9D8B030D-6E8A-4147-A177-3AD203B41FA5}">
                      <a16:colId xmlns:a16="http://schemas.microsoft.com/office/drawing/2014/main" val="2577853909"/>
                    </a:ext>
                  </a:extLst>
                </a:gridCol>
                <a:gridCol w="1076847">
                  <a:extLst>
                    <a:ext uri="{9D8B030D-6E8A-4147-A177-3AD203B41FA5}">
                      <a16:colId xmlns:a16="http://schemas.microsoft.com/office/drawing/2014/main" val="3232686899"/>
                    </a:ext>
                  </a:extLst>
                </a:gridCol>
                <a:gridCol w="1076847">
                  <a:extLst>
                    <a:ext uri="{9D8B030D-6E8A-4147-A177-3AD203B41FA5}">
                      <a16:colId xmlns:a16="http://schemas.microsoft.com/office/drawing/2014/main" val="1026090680"/>
                    </a:ext>
                  </a:extLst>
                </a:gridCol>
                <a:gridCol w="1076847">
                  <a:extLst>
                    <a:ext uri="{9D8B030D-6E8A-4147-A177-3AD203B41FA5}">
                      <a16:colId xmlns:a16="http://schemas.microsoft.com/office/drawing/2014/main" val="1598945809"/>
                    </a:ext>
                  </a:extLst>
                </a:gridCol>
                <a:gridCol w="1076847">
                  <a:extLst>
                    <a:ext uri="{9D8B030D-6E8A-4147-A177-3AD203B41FA5}">
                      <a16:colId xmlns:a16="http://schemas.microsoft.com/office/drawing/2014/main" val="2779607827"/>
                    </a:ext>
                  </a:extLst>
                </a:gridCol>
                <a:gridCol w="1076847">
                  <a:extLst>
                    <a:ext uri="{9D8B030D-6E8A-4147-A177-3AD203B41FA5}">
                      <a16:colId xmlns:a16="http://schemas.microsoft.com/office/drawing/2014/main" val="2055781713"/>
                    </a:ext>
                  </a:extLst>
                </a:gridCol>
                <a:gridCol w="1076847">
                  <a:extLst>
                    <a:ext uri="{9D8B030D-6E8A-4147-A177-3AD203B41FA5}">
                      <a16:colId xmlns:a16="http://schemas.microsoft.com/office/drawing/2014/main" val="1203953404"/>
                    </a:ext>
                  </a:extLst>
                </a:gridCol>
                <a:gridCol w="1076847">
                  <a:extLst>
                    <a:ext uri="{9D8B030D-6E8A-4147-A177-3AD203B41FA5}">
                      <a16:colId xmlns:a16="http://schemas.microsoft.com/office/drawing/2014/main" val="3346808644"/>
                    </a:ext>
                  </a:extLst>
                </a:gridCol>
                <a:gridCol w="1076847">
                  <a:extLst>
                    <a:ext uri="{9D8B030D-6E8A-4147-A177-3AD203B41FA5}">
                      <a16:colId xmlns:a16="http://schemas.microsoft.com/office/drawing/2014/main" val="952189482"/>
                    </a:ext>
                  </a:extLst>
                </a:gridCol>
              </a:tblGrid>
              <a:tr h="1051333"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Clerical and intermediate occupations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Long-term unemployed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Modern and traditional professional occupations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Routine, </a:t>
                      </a:r>
                      <a:b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semi-routine, manual, and service occupations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Senior, middle, or junior managers or administrators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Small business owners who employed less than 25 people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Technical and craft occupations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73784"/>
                  </a:ext>
                </a:extLst>
              </a:tr>
              <a:tr h="2102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294315"/>
                  </a:ext>
                </a:extLst>
              </a:tr>
              <a:tr h="42053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10.33%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3.89%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5.01%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2.91%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709346"/>
                  </a:ext>
                </a:extLst>
              </a:tr>
              <a:tr h="2102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1.55%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8.07%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1.39%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3.81%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4.58%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3.74%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2.65%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491839"/>
                  </a:ext>
                </a:extLst>
              </a:tr>
              <a:tr h="2102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7.47%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1.53%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1.02%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2.74%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1.67%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1.68%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252062"/>
                  </a:ext>
                </a:extLst>
              </a:tr>
              <a:tr h="42053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1.41%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539876"/>
                  </a:ext>
                </a:extLst>
              </a:tr>
              <a:tr h="2102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0.53%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1.67%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1.57%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526758"/>
                  </a:ext>
                </a:extLst>
              </a:tr>
              <a:tr h="6308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1.53%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0.55%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1.39%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442622"/>
                  </a:ext>
                </a:extLst>
              </a:tr>
              <a:tr h="6308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 / </a:t>
                      </a:r>
                      <a:r>
                        <a:rPr lang="en-GB" sz="1200" b="0" i="0" u="none" strike="noStrike" dirty="0" err="1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CILEx</a:t>
                      </a:r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 Practitioner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475175"/>
                  </a:ext>
                </a:extLst>
              </a:tr>
              <a:tr h="42053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068601"/>
                  </a:ext>
                </a:extLst>
              </a:tr>
              <a:tr h="2102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926548"/>
                  </a:ext>
                </a:extLst>
              </a:tr>
              <a:tr h="2102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689345"/>
                  </a:ext>
                </a:extLst>
              </a:tr>
              <a:tr h="2102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862732"/>
                  </a:ext>
                </a:extLst>
              </a:tr>
              <a:tr h="2102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0.50%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23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6648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98774-95FB-0861-9DDB-396A31B69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954D5-DD32-432F-8212-9332DB5A1D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643" y="6426357"/>
            <a:ext cx="3199196" cy="431643"/>
          </a:xfrm>
        </p:spPr>
        <p:txBody>
          <a:bodyPr>
            <a:normAutofit/>
          </a:bodyPr>
          <a:lstStyle/>
          <a:p>
            <a:r>
              <a:rPr lang="en-GB"/>
              <a:t>Diversity statistics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0A5B353-63B2-04F7-3945-6B67A2120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361692"/>
              </p:ext>
            </p:extLst>
          </p:nvPr>
        </p:nvGraphicFramePr>
        <p:xfrm>
          <a:off x="431643" y="1089024"/>
          <a:ext cx="11317442" cy="5408684"/>
        </p:xfrm>
        <a:graphic>
          <a:graphicData uri="http://schemas.openxmlformats.org/drawingml/2006/table">
            <a:tbl>
              <a:tblPr/>
              <a:tblGrid>
                <a:gridCol w="1976061">
                  <a:extLst>
                    <a:ext uri="{9D8B030D-6E8A-4147-A177-3AD203B41FA5}">
                      <a16:colId xmlns:a16="http://schemas.microsoft.com/office/drawing/2014/main" val="2227926418"/>
                    </a:ext>
                  </a:extLst>
                </a:gridCol>
                <a:gridCol w="1334483">
                  <a:extLst>
                    <a:ext uri="{9D8B030D-6E8A-4147-A177-3AD203B41FA5}">
                      <a16:colId xmlns:a16="http://schemas.microsoft.com/office/drawing/2014/main" val="1043958161"/>
                    </a:ext>
                  </a:extLst>
                </a:gridCol>
                <a:gridCol w="1334483">
                  <a:extLst>
                    <a:ext uri="{9D8B030D-6E8A-4147-A177-3AD203B41FA5}">
                      <a16:colId xmlns:a16="http://schemas.microsoft.com/office/drawing/2014/main" val="3114602651"/>
                    </a:ext>
                  </a:extLst>
                </a:gridCol>
                <a:gridCol w="1334483">
                  <a:extLst>
                    <a:ext uri="{9D8B030D-6E8A-4147-A177-3AD203B41FA5}">
                      <a16:colId xmlns:a16="http://schemas.microsoft.com/office/drawing/2014/main" val="2737361581"/>
                    </a:ext>
                  </a:extLst>
                </a:gridCol>
                <a:gridCol w="1334483">
                  <a:extLst>
                    <a:ext uri="{9D8B030D-6E8A-4147-A177-3AD203B41FA5}">
                      <a16:colId xmlns:a16="http://schemas.microsoft.com/office/drawing/2014/main" val="539142785"/>
                    </a:ext>
                  </a:extLst>
                </a:gridCol>
                <a:gridCol w="1334483">
                  <a:extLst>
                    <a:ext uri="{9D8B030D-6E8A-4147-A177-3AD203B41FA5}">
                      <a16:colId xmlns:a16="http://schemas.microsoft.com/office/drawing/2014/main" val="3711803145"/>
                    </a:ext>
                  </a:extLst>
                </a:gridCol>
                <a:gridCol w="1334483">
                  <a:extLst>
                    <a:ext uri="{9D8B030D-6E8A-4147-A177-3AD203B41FA5}">
                      <a16:colId xmlns:a16="http://schemas.microsoft.com/office/drawing/2014/main" val="980845372"/>
                    </a:ext>
                  </a:extLst>
                </a:gridCol>
                <a:gridCol w="1334483">
                  <a:extLst>
                    <a:ext uri="{9D8B030D-6E8A-4147-A177-3AD203B41FA5}">
                      <a16:colId xmlns:a16="http://schemas.microsoft.com/office/drawing/2014/main" val="1189963880"/>
                    </a:ext>
                  </a:extLst>
                </a:gridCol>
              </a:tblGrid>
              <a:tr h="833927"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Attended school outside the UK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Don’t know / not sure / other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Independent / fee-paying school with &lt;90% or no bursary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Independent / fee-paying school with 90%+ bursary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State-run or state-funded school</a:t>
                      </a:r>
                      <a:b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(non-selective)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State-run or state-funded school (selective)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897178"/>
                  </a:ext>
                </a:extLst>
              </a:tr>
              <a:tr h="2605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0.54%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161766"/>
                  </a:ext>
                </a:extLst>
              </a:tr>
              <a:tr h="46763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4.91%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13.53%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6.29%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379433"/>
                  </a:ext>
                </a:extLst>
              </a:tr>
              <a:tr h="2605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0.80%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3.94%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15.63%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5.94%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010553"/>
                  </a:ext>
                </a:extLst>
              </a:tr>
              <a:tr h="2605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1.07%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1.56%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10.80%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6.79%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354514"/>
                  </a:ext>
                </a:extLst>
              </a:tr>
              <a:tr h="46763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3.38%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1.52%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208251"/>
                  </a:ext>
                </a:extLst>
              </a:tr>
              <a:tr h="2605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2.87%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1.94%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120142"/>
                  </a:ext>
                </a:extLst>
              </a:tr>
              <a:tr h="46763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4.84%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36405"/>
                  </a:ext>
                </a:extLst>
              </a:tr>
              <a:tr h="46763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 / </a:t>
                      </a:r>
                      <a:r>
                        <a:rPr lang="en-GB" sz="1200" b="0" i="0" u="none" strike="noStrike" dirty="0" err="1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CILEx</a:t>
                      </a:r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 Practitioner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604729"/>
                  </a:ext>
                </a:extLst>
              </a:tr>
              <a:tr h="46763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793929"/>
                  </a:ext>
                </a:extLst>
              </a:tr>
              <a:tr h="2605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497555"/>
                  </a:ext>
                </a:extLst>
              </a:tr>
              <a:tr h="2605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925566"/>
                  </a:ext>
                </a:extLst>
              </a:tr>
              <a:tr h="2605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13676"/>
                  </a:ext>
                </a:extLst>
              </a:tr>
              <a:tr h="2605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791122"/>
                  </a:ext>
                </a:extLst>
              </a:tr>
            </a:tbl>
          </a:graphicData>
        </a:graphic>
      </p:graphicFrame>
      <p:sp>
        <p:nvSpPr>
          <p:cNvPr id="12" name="Title 4">
            <a:extLst>
              <a:ext uri="{FF2B5EF4-FFF2-40B4-BE49-F238E27FC236}">
                <a16:creationId xmlns:a16="http://schemas.microsoft.com/office/drawing/2014/main" id="{BCBF359C-8C19-0D4A-D853-B166EA72B84A}"/>
              </a:ext>
            </a:extLst>
          </p:cNvPr>
          <p:cNvSpPr txBox="1">
            <a:spLocks/>
          </p:cNvSpPr>
          <p:nvPr/>
        </p:nvSpPr>
        <p:spPr>
          <a:xfrm>
            <a:off x="431643" y="431643"/>
            <a:ext cx="5856568" cy="37192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Which type of school did you attend for the most time between the ages of 11 and 16? </a:t>
            </a:r>
          </a:p>
        </p:txBody>
      </p:sp>
    </p:spTree>
    <p:extLst>
      <p:ext uri="{BB962C8B-B14F-4D97-AF65-F5344CB8AC3E}">
        <p14:creationId xmlns:p14="http://schemas.microsoft.com/office/powerpoint/2010/main" val="2478873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0CF13-56C4-09CA-E732-93FA53975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38E55-F8B7-79DB-CC97-F15DAC45F3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Diversity statistics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CC181E-EF11-A8B4-A881-FAF3DCC9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Did either of your parents attend university and gain a degree by the time you were 18?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5558B1B-1C8D-B0CA-0966-BF8CE6CB4C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059138"/>
              </p:ext>
            </p:extLst>
          </p:nvPr>
        </p:nvGraphicFramePr>
        <p:xfrm>
          <a:off x="431644" y="1089025"/>
          <a:ext cx="11317444" cy="5256210"/>
        </p:xfrm>
        <a:graphic>
          <a:graphicData uri="http://schemas.openxmlformats.org/drawingml/2006/table">
            <a:tbl>
              <a:tblPr/>
              <a:tblGrid>
                <a:gridCol w="3313472">
                  <a:extLst>
                    <a:ext uri="{9D8B030D-6E8A-4147-A177-3AD203B41FA5}">
                      <a16:colId xmlns:a16="http://schemas.microsoft.com/office/drawing/2014/main" val="1408375036"/>
                    </a:ext>
                  </a:extLst>
                </a:gridCol>
                <a:gridCol w="2000993">
                  <a:extLst>
                    <a:ext uri="{9D8B030D-6E8A-4147-A177-3AD203B41FA5}">
                      <a16:colId xmlns:a16="http://schemas.microsoft.com/office/drawing/2014/main" val="716027577"/>
                    </a:ext>
                  </a:extLst>
                </a:gridCol>
                <a:gridCol w="2000993">
                  <a:extLst>
                    <a:ext uri="{9D8B030D-6E8A-4147-A177-3AD203B41FA5}">
                      <a16:colId xmlns:a16="http://schemas.microsoft.com/office/drawing/2014/main" val="3811840578"/>
                    </a:ext>
                  </a:extLst>
                </a:gridCol>
                <a:gridCol w="2000993">
                  <a:extLst>
                    <a:ext uri="{9D8B030D-6E8A-4147-A177-3AD203B41FA5}">
                      <a16:colId xmlns:a16="http://schemas.microsoft.com/office/drawing/2014/main" val="2945376718"/>
                    </a:ext>
                  </a:extLst>
                </a:gridCol>
                <a:gridCol w="2000993">
                  <a:extLst>
                    <a:ext uri="{9D8B030D-6E8A-4147-A177-3AD203B41FA5}">
                      <a16:colId xmlns:a16="http://schemas.microsoft.com/office/drawing/2014/main" val="2759638305"/>
                    </a:ext>
                  </a:extLst>
                </a:gridCol>
              </a:tblGrid>
              <a:tr h="283215"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Don’t know / not sure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No, neither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Yes, one or both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556387"/>
                  </a:ext>
                </a:extLst>
              </a:tr>
              <a:tr h="29976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27666"/>
                  </a:ext>
                </a:extLst>
              </a:tr>
              <a:tr h="53803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16.48%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9.77%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50180"/>
                  </a:ext>
                </a:extLst>
              </a:tr>
              <a:tr h="29976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17.10%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9.17%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623707"/>
                  </a:ext>
                </a:extLst>
              </a:tr>
              <a:tr h="29976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14.76%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5.86%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29930"/>
                  </a:ext>
                </a:extLst>
              </a:tr>
              <a:tr h="53803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3.65%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1.07%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489974"/>
                  </a:ext>
                </a:extLst>
              </a:tr>
              <a:tr h="29976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3.95%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1.32%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435042"/>
                  </a:ext>
                </a:extLst>
              </a:tr>
              <a:tr h="5995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7.26%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0818"/>
                  </a:ext>
                </a:extLst>
              </a:tr>
              <a:tr h="5995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 / </a:t>
                      </a:r>
                      <a:r>
                        <a:rPr lang="en-GB" sz="1300" b="0" i="0" u="none" strike="noStrike" dirty="0" err="1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CILEx</a:t>
                      </a:r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 Practitioner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0.87%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507747"/>
                  </a:ext>
                </a:extLst>
              </a:tr>
              <a:tr h="29976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517927"/>
                  </a:ext>
                </a:extLst>
              </a:tr>
              <a:tr h="29976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376478"/>
                  </a:ext>
                </a:extLst>
              </a:tr>
              <a:tr h="29976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698056"/>
                  </a:ext>
                </a:extLst>
              </a:tr>
              <a:tr h="29976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431236"/>
                  </a:ext>
                </a:extLst>
              </a:tr>
              <a:tr h="29976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356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293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01AD8-964F-0E61-4205-C3E1219E2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CBBDB-C6C9-B680-7ECD-FA163B17B9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643" y="6426357"/>
            <a:ext cx="3199196" cy="431643"/>
          </a:xfrm>
        </p:spPr>
        <p:txBody>
          <a:bodyPr>
            <a:normAutofit/>
          </a:bodyPr>
          <a:lstStyle/>
          <a:p>
            <a:r>
              <a:rPr lang="en-GB"/>
              <a:t>Diversity statistics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C90413-AD79-7470-2AFF-4CAFCE443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431643"/>
            <a:ext cx="5662863" cy="371924"/>
          </a:xfrm>
        </p:spPr>
        <p:txBody>
          <a:bodyPr anchor="ctr">
            <a:noAutofit/>
          </a:bodyPr>
          <a:lstStyle/>
          <a:p>
            <a:r>
              <a:rPr lang="en-GB" dirty="0"/>
              <a:t>Are you a primary carer for a child or children under 18?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8D3DC38-BF7B-6150-5145-F3F621D03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318652"/>
              </p:ext>
            </p:extLst>
          </p:nvPr>
        </p:nvGraphicFramePr>
        <p:xfrm>
          <a:off x="431644" y="1089024"/>
          <a:ext cx="11317444" cy="5256209"/>
        </p:xfrm>
        <a:graphic>
          <a:graphicData uri="http://schemas.openxmlformats.org/drawingml/2006/table">
            <a:tbl>
              <a:tblPr/>
              <a:tblGrid>
                <a:gridCol w="4081702">
                  <a:extLst>
                    <a:ext uri="{9D8B030D-6E8A-4147-A177-3AD203B41FA5}">
                      <a16:colId xmlns:a16="http://schemas.microsoft.com/office/drawing/2014/main" val="1552411626"/>
                    </a:ext>
                  </a:extLst>
                </a:gridCol>
                <a:gridCol w="2411914">
                  <a:extLst>
                    <a:ext uri="{9D8B030D-6E8A-4147-A177-3AD203B41FA5}">
                      <a16:colId xmlns:a16="http://schemas.microsoft.com/office/drawing/2014/main" val="1446226360"/>
                    </a:ext>
                  </a:extLst>
                </a:gridCol>
                <a:gridCol w="2411914">
                  <a:extLst>
                    <a:ext uri="{9D8B030D-6E8A-4147-A177-3AD203B41FA5}">
                      <a16:colId xmlns:a16="http://schemas.microsoft.com/office/drawing/2014/main" val="3775117237"/>
                    </a:ext>
                  </a:extLst>
                </a:gridCol>
                <a:gridCol w="2411914">
                  <a:extLst>
                    <a:ext uri="{9D8B030D-6E8A-4147-A177-3AD203B41FA5}">
                      <a16:colId xmlns:a16="http://schemas.microsoft.com/office/drawing/2014/main" val="3027325515"/>
                    </a:ext>
                  </a:extLst>
                </a:gridCol>
              </a:tblGrid>
              <a:tr h="288451"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137349"/>
                  </a:ext>
                </a:extLst>
              </a:tr>
              <a:tr h="28005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502071"/>
                  </a:ext>
                </a:extLst>
              </a:tr>
              <a:tr h="4958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12.53%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13.67%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590425"/>
                  </a:ext>
                </a:extLst>
              </a:tr>
              <a:tr h="28005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17.51%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9.30%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771251"/>
                  </a:ext>
                </a:extLst>
              </a:tr>
              <a:tr h="28005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16.19%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4.77%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535909"/>
                  </a:ext>
                </a:extLst>
              </a:tr>
              <a:tr h="4958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4.38%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369169"/>
                  </a:ext>
                </a:extLst>
              </a:tr>
              <a:tr h="28005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2.84%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2.52%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052696"/>
                  </a:ext>
                </a:extLst>
              </a:tr>
              <a:tr h="4958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7.38%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1.44%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966291"/>
                  </a:ext>
                </a:extLst>
              </a:tr>
              <a:tr h="74382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 / </a:t>
                      </a:r>
                      <a:r>
                        <a:rPr lang="en-GB" sz="1300" b="0" i="0" u="none" strike="noStrike" dirty="0" err="1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CILEx</a:t>
                      </a:r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 Practitioner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722139"/>
                  </a:ext>
                </a:extLst>
              </a:tr>
              <a:tr h="4958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006889"/>
                  </a:ext>
                </a:extLst>
              </a:tr>
              <a:tr h="28005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228011"/>
                  </a:ext>
                </a:extLst>
              </a:tr>
              <a:tr h="28005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122458"/>
                  </a:ext>
                </a:extLst>
              </a:tr>
              <a:tr h="28005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218690"/>
                  </a:ext>
                </a:extLst>
              </a:tr>
              <a:tr h="28005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1.03%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071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385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DCAC6-76E0-43C0-1BF8-151E042A6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3ABA2-86CE-97BB-FE6F-AE42188D8C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Diversity statistics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82F489-9F0B-B682-BA2F-4D229E0D9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431643"/>
            <a:ext cx="7570040" cy="371924"/>
          </a:xfrm>
        </p:spPr>
        <p:txBody>
          <a:bodyPr/>
          <a:lstStyle/>
          <a:p>
            <a:r>
              <a:rPr lang="en-GB" dirty="0"/>
              <a:t>Do you look after or care for someone 18 or over with long-term physical or mental ill health or disability (not in a paid capacity)?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782EAE5-328D-B044-FAB2-ADEE32498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746573"/>
              </p:ext>
            </p:extLst>
          </p:nvPr>
        </p:nvGraphicFramePr>
        <p:xfrm>
          <a:off x="431643" y="1089025"/>
          <a:ext cx="11317444" cy="5239709"/>
        </p:xfrm>
        <a:graphic>
          <a:graphicData uri="http://schemas.openxmlformats.org/drawingml/2006/table">
            <a:tbl>
              <a:tblPr/>
              <a:tblGrid>
                <a:gridCol w="2195071">
                  <a:extLst>
                    <a:ext uri="{9D8B030D-6E8A-4147-A177-3AD203B41FA5}">
                      <a16:colId xmlns:a16="http://schemas.microsoft.com/office/drawing/2014/main" val="1019180222"/>
                    </a:ext>
                  </a:extLst>
                </a:gridCol>
                <a:gridCol w="974902">
                  <a:extLst>
                    <a:ext uri="{9D8B030D-6E8A-4147-A177-3AD203B41FA5}">
                      <a16:colId xmlns:a16="http://schemas.microsoft.com/office/drawing/2014/main" val="3427249699"/>
                    </a:ext>
                  </a:extLst>
                </a:gridCol>
                <a:gridCol w="2002972">
                  <a:extLst>
                    <a:ext uri="{9D8B030D-6E8A-4147-A177-3AD203B41FA5}">
                      <a16:colId xmlns:a16="http://schemas.microsoft.com/office/drawing/2014/main" val="3983754713"/>
                    </a:ext>
                  </a:extLst>
                </a:gridCol>
                <a:gridCol w="2102498">
                  <a:extLst>
                    <a:ext uri="{9D8B030D-6E8A-4147-A177-3AD203B41FA5}">
                      <a16:colId xmlns:a16="http://schemas.microsoft.com/office/drawing/2014/main" val="2739126642"/>
                    </a:ext>
                  </a:extLst>
                </a:gridCol>
                <a:gridCol w="2490651">
                  <a:extLst>
                    <a:ext uri="{9D8B030D-6E8A-4147-A177-3AD203B41FA5}">
                      <a16:colId xmlns:a16="http://schemas.microsoft.com/office/drawing/2014/main" val="1643565049"/>
                    </a:ext>
                  </a:extLst>
                </a:gridCol>
                <a:gridCol w="1551350">
                  <a:extLst>
                    <a:ext uri="{9D8B030D-6E8A-4147-A177-3AD203B41FA5}">
                      <a16:colId xmlns:a16="http://schemas.microsoft.com/office/drawing/2014/main" val="2165560267"/>
                    </a:ext>
                  </a:extLst>
                </a:gridCol>
              </a:tblGrid>
              <a:tr h="439864"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Yes, 1 - 19 hours a week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Yes, 20 - 49 hours a week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Yes, 50 or more hours a week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627295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477052"/>
                  </a:ext>
                </a:extLst>
              </a:tr>
              <a:tr h="52777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22.16%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603053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24.39%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2.08%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383519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18.58%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1.46%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0.81%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399504"/>
                  </a:ext>
                </a:extLst>
              </a:tr>
              <a:tr h="52777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4.85%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41561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30912"/>
                  </a:ext>
                </a:extLst>
              </a:tr>
              <a:tr h="52777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8.58%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733690"/>
                  </a:ext>
                </a:extLst>
              </a:tr>
              <a:tr h="52777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 / </a:t>
                      </a:r>
                      <a:r>
                        <a:rPr lang="en-GB" sz="1300" b="0" i="0" u="none" strike="noStrike" dirty="0" err="1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CILEx</a:t>
                      </a:r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 Practitioner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1.03%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185099"/>
                  </a:ext>
                </a:extLst>
              </a:tr>
              <a:tr h="52777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6173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815456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99238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403204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1D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1D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1D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1D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1D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1D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778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438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1D3E5-78FA-EA30-B769-6894035230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Diversity statistics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6C4047-F1E6-9855-231B-768C2E084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</a:t>
            </a:r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405B1ECD-E273-78F9-D8D7-335C3293F0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12765"/>
              </p:ext>
            </p:extLst>
          </p:nvPr>
        </p:nvGraphicFramePr>
        <p:xfrm>
          <a:off x="431643" y="1079863"/>
          <a:ext cx="11328713" cy="5274452"/>
        </p:xfrm>
        <a:graphic>
          <a:graphicData uri="http://schemas.openxmlformats.org/drawingml/2006/table">
            <a:tbl>
              <a:tblPr/>
              <a:tblGrid>
                <a:gridCol w="2148549">
                  <a:extLst>
                    <a:ext uri="{9D8B030D-6E8A-4147-A177-3AD203B41FA5}">
                      <a16:colId xmlns:a16="http://schemas.microsoft.com/office/drawing/2014/main" val="3215327565"/>
                    </a:ext>
                  </a:extLst>
                </a:gridCol>
                <a:gridCol w="1311452">
                  <a:extLst>
                    <a:ext uri="{9D8B030D-6E8A-4147-A177-3AD203B41FA5}">
                      <a16:colId xmlns:a16="http://schemas.microsoft.com/office/drawing/2014/main" val="2788817890"/>
                    </a:ext>
                  </a:extLst>
                </a:gridCol>
                <a:gridCol w="1311452">
                  <a:extLst>
                    <a:ext uri="{9D8B030D-6E8A-4147-A177-3AD203B41FA5}">
                      <a16:colId xmlns:a16="http://schemas.microsoft.com/office/drawing/2014/main" val="3570229913"/>
                    </a:ext>
                  </a:extLst>
                </a:gridCol>
                <a:gridCol w="1311452">
                  <a:extLst>
                    <a:ext uri="{9D8B030D-6E8A-4147-A177-3AD203B41FA5}">
                      <a16:colId xmlns:a16="http://schemas.microsoft.com/office/drawing/2014/main" val="2023635042"/>
                    </a:ext>
                  </a:extLst>
                </a:gridCol>
                <a:gridCol w="1311452">
                  <a:extLst>
                    <a:ext uri="{9D8B030D-6E8A-4147-A177-3AD203B41FA5}">
                      <a16:colId xmlns:a16="http://schemas.microsoft.com/office/drawing/2014/main" val="631116838"/>
                    </a:ext>
                  </a:extLst>
                </a:gridCol>
                <a:gridCol w="1311452">
                  <a:extLst>
                    <a:ext uri="{9D8B030D-6E8A-4147-A177-3AD203B41FA5}">
                      <a16:colId xmlns:a16="http://schemas.microsoft.com/office/drawing/2014/main" val="185192717"/>
                    </a:ext>
                  </a:extLst>
                </a:gridCol>
                <a:gridCol w="1089146">
                  <a:extLst>
                    <a:ext uri="{9D8B030D-6E8A-4147-A177-3AD203B41FA5}">
                      <a16:colId xmlns:a16="http://schemas.microsoft.com/office/drawing/2014/main" val="3759569232"/>
                    </a:ext>
                  </a:extLst>
                </a:gridCol>
                <a:gridCol w="1533758">
                  <a:extLst>
                    <a:ext uri="{9D8B030D-6E8A-4147-A177-3AD203B41FA5}">
                      <a16:colId xmlns:a16="http://schemas.microsoft.com/office/drawing/2014/main" val="1253120374"/>
                    </a:ext>
                  </a:extLst>
                </a:gridCol>
              </a:tblGrid>
              <a:tr h="478420"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16 – 24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25 – 34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 – 44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45 – 54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55 – 64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65+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84929"/>
                  </a:ext>
                </a:extLst>
              </a:tr>
              <a:tr h="27059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0.85%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505161"/>
                  </a:ext>
                </a:extLst>
              </a:tr>
              <a:tr h="47842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9.33%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9.61%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5.98%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86550"/>
                  </a:ext>
                </a:extLst>
              </a:tr>
              <a:tr h="27059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14.75%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7.17%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2.64%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1.10%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804782"/>
                  </a:ext>
                </a:extLst>
              </a:tr>
              <a:tr h="27059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5.70%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7.05%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3.34%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2.26%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2.53%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566297"/>
                  </a:ext>
                </a:extLst>
              </a:tr>
              <a:tr h="47842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1.35%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1.66%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0.86%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729359"/>
                  </a:ext>
                </a:extLst>
              </a:tr>
              <a:tr h="27059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1.01%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1.80%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580776"/>
                  </a:ext>
                </a:extLst>
              </a:tr>
              <a:tr h="47842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1.32%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2.56%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1.85%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1.44%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446229"/>
                  </a:ext>
                </a:extLst>
              </a:tr>
              <a:tr h="71763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 / </a:t>
                      </a:r>
                      <a:r>
                        <a:rPr lang="en-GB" sz="1300" b="0" i="0" u="none" strike="noStrike" dirty="0" err="1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CILEx</a:t>
                      </a:r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 Practitioner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0.52%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475050"/>
                  </a:ext>
                </a:extLst>
              </a:tr>
              <a:tr h="47842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03062"/>
                  </a:ext>
                </a:extLst>
              </a:tr>
              <a:tr h="27059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263052"/>
                  </a:ext>
                </a:extLst>
              </a:tr>
              <a:tr h="27059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379390"/>
                  </a:ext>
                </a:extLst>
              </a:tr>
              <a:tr h="27059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659172"/>
                  </a:ext>
                </a:extLst>
              </a:tr>
              <a:tr h="27059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67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481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FBC23-42D9-D3EC-9784-358F6B50F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A2917-16AE-7585-7829-B1F4E8F6D9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Diversity statistics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3E12C6-13E7-F3E6-4765-2DB4D632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Sex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E472D6D-541A-B3FB-AC38-329D1A00E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728076"/>
              </p:ext>
            </p:extLst>
          </p:nvPr>
        </p:nvGraphicFramePr>
        <p:xfrm>
          <a:off x="431642" y="1089025"/>
          <a:ext cx="11317444" cy="5256215"/>
        </p:xfrm>
        <a:graphic>
          <a:graphicData uri="http://schemas.openxmlformats.org/drawingml/2006/table">
            <a:tbl>
              <a:tblPr/>
              <a:tblGrid>
                <a:gridCol w="4099939">
                  <a:extLst>
                    <a:ext uri="{9D8B030D-6E8A-4147-A177-3AD203B41FA5}">
                      <a16:colId xmlns:a16="http://schemas.microsoft.com/office/drawing/2014/main" val="1964543019"/>
                    </a:ext>
                  </a:extLst>
                </a:gridCol>
                <a:gridCol w="2405835">
                  <a:extLst>
                    <a:ext uri="{9D8B030D-6E8A-4147-A177-3AD203B41FA5}">
                      <a16:colId xmlns:a16="http://schemas.microsoft.com/office/drawing/2014/main" val="3600709279"/>
                    </a:ext>
                  </a:extLst>
                </a:gridCol>
                <a:gridCol w="2405835">
                  <a:extLst>
                    <a:ext uri="{9D8B030D-6E8A-4147-A177-3AD203B41FA5}">
                      <a16:colId xmlns:a16="http://schemas.microsoft.com/office/drawing/2014/main" val="3208007690"/>
                    </a:ext>
                  </a:extLst>
                </a:gridCol>
                <a:gridCol w="2405835">
                  <a:extLst>
                    <a:ext uri="{9D8B030D-6E8A-4147-A177-3AD203B41FA5}">
                      <a16:colId xmlns:a16="http://schemas.microsoft.com/office/drawing/2014/main" val="2655083212"/>
                    </a:ext>
                  </a:extLst>
                </a:gridCol>
              </a:tblGrid>
              <a:tr h="28891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Female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Male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481952"/>
                  </a:ext>
                </a:extLst>
              </a:tr>
              <a:tr h="2889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320472"/>
                  </a:ext>
                </a:extLst>
              </a:tr>
              <a:tr h="5110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13.49%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13.06%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048234"/>
                  </a:ext>
                </a:extLst>
              </a:tr>
              <a:tr h="2889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6.76%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841169"/>
                  </a:ext>
                </a:extLst>
              </a:tr>
              <a:tr h="2889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16.73%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4.29%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448106"/>
                  </a:ext>
                </a:extLst>
              </a:tr>
              <a:tr h="5110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4.46%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0.87%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181686"/>
                  </a:ext>
                </a:extLst>
              </a:tr>
              <a:tr h="2889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3.70%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1.67%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647279"/>
                  </a:ext>
                </a:extLst>
              </a:tr>
              <a:tr h="5110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5.59%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3.23%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929629"/>
                  </a:ext>
                </a:extLst>
              </a:tr>
              <a:tr h="61169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 / </a:t>
                      </a:r>
                      <a:r>
                        <a:rPr lang="en-GB" sz="1300" b="0" i="0" u="none" strike="noStrike" dirty="0" err="1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CILEx</a:t>
                      </a:r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 Practitioner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11792"/>
                  </a:ext>
                </a:extLst>
              </a:tr>
              <a:tr h="5110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379771"/>
                  </a:ext>
                </a:extLst>
              </a:tr>
              <a:tr h="2889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211959"/>
                  </a:ext>
                </a:extLst>
              </a:tr>
              <a:tr h="2889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118723"/>
                  </a:ext>
                </a:extLst>
              </a:tr>
              <a:tr h="2889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45172"/>
                  </a:ext>
                </a:extLst>
              </a:tr>
              <a:tr h="2889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0.89%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0.52%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39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89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A7A9F-98F3-25DF-8AE4-F60383AA4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7EC9F-899B-F509-430B-ED24D6EB50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Diversity statistics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EBB8CD-E64A-0B7F-DB2C-A28C1C811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Gender identity the same as birth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FA99544-2CFB-57FD-4BDD-E2A4AF510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625285"/>
              </p:ext>
            </p:extLst>
          </p:nvPr>
        </p:nvGraphicFramePr>
        <p:xfrm>
          <a:off x="431643" y="1089025"/>
          <a:ext cx="11317444" cy="5256212"/>
        </p:xfrm>
        <a:graphic>
          <a:graphicData uri="http://schemas.openxmlformats.org/drawingml/2006/table">
            <a:tbl>
              <a:tblPr/>
              <a:tblGrid>
                <a:gridCol w="3970129">
                  <a:extLst>
                    <a:ext uri="{9D8B030D-6E8A-4147-A177-3AD203B41FA5}">
                      <a16:colId xmlns:a16="http://schemas.microsoft.com/office/drawing/2014/main" val="1576465355"/>
                    </a:ext>
                  </a:extLst>
                </a:gridCol>
                <a:gridCol w="2449105">
                  <a:extLst>
                    <a:ext uri="{9D8B030D-6E8A-4147-A177-3AD203B41FA5}">
                      <a16:colId xmlns:a16="http://schemas.microsoft.com/office/drawing/2014/main" val="2952956045"/>
                    </a:ext>
                  </a:extLst>
                </a:gridCol>
                <a:gridCol w="2449105">
                  <a:extLst>
                    <a:ext uri="{9D8B030D-6E8A-4147-A177-3AD203B41FA5}">
                      <a16:colId xmlns:a16="http://schemas.microsoft.com/office/drawing/2014/main" val="3673611192"/>
                    </a:ext>
                  </a:extLst>
                </a:gridCol>
                <a:gridCol w="2449105">
                  <a:extLst>
                    <a:ext uri="{9D8B030D-6E8A-4147-A177-3AD203B41FA5}">
                      <a16:colId xmlns:a16="http://schemas.microsoft.com/office/drawing/2014/main" val="4242303185"/>
                    </a:ext>
                  </a:extLst>
                </a:gridCol>
              </a:tblGrid>
              <a:tr h="280431"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113648"/>
                  </a:ext>
                </a:extLst>
              </a:tr>
              <a:tr h="2804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883786"/>
                  </a:ext>
                </a:extLst>
              </a:tr>
              <a:tr h="4967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26.06%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205059"/>
                  </a:ext>
                </a:extLst>
              </a:tr>
              <a:tr h="2804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26.96%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030291"/>
                  </a:ext>
                </a:extLst>
              </a:tr>
              <a:tr h="2804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20.80%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0.53%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021722"/>
                  </a:ext>
                </a:extLst>
              </a:tr>
              <a:tr h="4967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496079"/>
                  </a:ext>
                </a:extLst>
              </a:tr>
              <a:tr h="2804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5.36%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705028"/>
                  </a:ext>
                </a:extLst>
              </a:tr>
              <a:tr h="4967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8.68%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989459"/>
                  </a:ext>
                </a:extLst>
              </a:tr>
              <a:tr h="74518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 / </a:t>
                      </a:r>
                      <a:r>
                        <a:rPr lang="en-GB" sz="1300" b="0" i="0" u="none" strike="noStrike" dirty="0" err="1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CILEx</a:t>
                      </a:r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 Practitioner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1.30%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79165"/>
                  </a:ext>
                </a:extLst>
              </a:tr>
              <a:tr h="4967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644391"/>
                  </a:ext>
                </a:extLst>
              </a:tr>
              <a:tr h="2804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483002"/>
                  </a:ext>
                </a:extLst>
              </a:tr>
              <a:tr h="2804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167408"/>
                  </a:ext>
                </a:extLst>
              </a:tr>
              <a:tr h="2804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670279"/>
                  </a:ext>
                </a:extLst>
              </a:tr>
              <a:tr h="2804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1.35%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68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0073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E7301-517C-BC10-286B-33448E378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3BD8E-2DC1-9953-2B80-A5A9E1A357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Diversity statistics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5D192C-531D-E56B-7663-76F93A9A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you consider yourself disabled?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6068D17-01AF-6914-BD46-E25B05571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632798"/>
              </p:ext>
            </p:extLst>
          </p:nvPr>
        </p:nvGraphicFramePr>
        <p:xfrm>
          <a:off x="431642" y="1089025"/>
          <a:ext cx="11317444" cy="5256217"/>
        </p:xfrm>
        <a:graphic>
          <a:graphicData uri="http://schemas.openxmlformats.org/drawingml/2006/table">
            <a:tbl>
              <a:tblPr/>
              <a:tblGrid>
                <a:gridCol w="3997447">
                  <a:extLst>
                    <a:ext uri="{9D8B030D-6E8A-4147-A177-3AD203B41FA5}">
                      <a16:colId xmlns:a16="http://schemas.microsoft.com/office/drawing/2014/main" val="3627987921"/>
                    </a:ext>
                  </a:extLst>
                </a:gridCol>
                <a:gridCol w="2439999">
                  <a:extLst>
                    <a:ext uri="{9D8B030D-6E8A-4147-A177-3AD203B41FA5}">
                      <a16:colId xmlns:a16="http://schemas.microsoft.com/office/drawing/2014/main" val="1802192690"/>
                    </a:ext>
                  </a:extLst>
                </a:gridCol>
                <a:gridCol w="2439999">
                  <a:extLst>
                    <a:ext uri="{9D8B030D-6E8A-4147-A177-3AD203B41FA5}">
                      <a16:colId xmlns:a16="http://schemas.microsoft.com/office/drawing/2014/main" val="40378941"/>
                    </a:ext>
                  </a:extLst>
                </a:gridCol>
                <a:gridCol w="2439999">
                  <a:extLst>
                    <a:ext uri="{9D8B030D-6E8A-4147-A177-3AD203B41FA5}">
                      <a16:colId xmlns:a16="http://schemas.microsoft.com/office/drawing/2014/main" val="2522553995"/>
                    </a:ext>
                  </a:extLst>
                </a:gridCol>
              </a:tblGrid>
              <a:tr h="302349"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969604"/>
                  </a:ext>
                </a:extLst>
              </a:tr>
              <a:tr h="3023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340329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24.71%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391069"/>
                  </a:ext>
                </a:extLst>
              </a:tr>
              <a:tr h="3023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24.89%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1.45%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0.85%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594351"/>
                  </a:ext>
                </a:extLst>
              </a:tr>
              <a:tr h="3023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20.10%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0.87%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637694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4.53%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755033"/>
                  </a:ext>
                </a:extLst>
              </a:tr>
              <a:tr h="3023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5.28%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126839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8.45%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74357"/>
                  </a:ext>
                </a:extLst>
              </a:tr>
              <a:tr h="60469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(Fellow)/ CILEx Practitioner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639898"/>
                  </a:ext>
                </a:extLst>
              </a:tr>
              <a:tr h="3023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7748"/>
                  </a:ext>
                </a:extLst>
              </a:tr>
              <a:tr h="3023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790656"/>
                  </a:ext>
                </a:extLst>
              </a:tr>
              <a:tr h="3023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660252"/>
                  </a:ext>
                </a:extLst>
              </a:tr>
              <a:tr h="3023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664296"/>
                  </a:ext>
                </a:extLst>
              </a:tr>
              <a:tr h="3023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1.14%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615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32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32409-52A8-6451-77A7-68B614B4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2E572-7DD7-E147-A718-8C45DD9909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Diversity statistics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175B6A-27FA-32EF-12A9-531AFAFB3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 your day-to-day activities limited by your disability or condition?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01F15E-80E9-71DE-0AA8-9220FE85C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252626"/>
              </p:ext>
            </p:extLst>
          </p:nvPr>
        </p:nvGraphicFramePr>
        <p:xfrm>
          <a:off x="431643" y="1071154"/>
          <a:ext cx="11317446" cy="5274080"/>
        </p:xfrm>
        <a:graphic>
          <a:graphicData uri="http://schemas.openxmlformats.org/drawingml/2006/table">
            <a:tbl>
              <a:tblPr/>
              <a:tblGrid>
                <a:gridCol w="3215658">
                  <a:extLst>
                    <a:ext uri="{9D8B030D-6E8A-4147-A177-3AD203B41FA5}">
                      <a16:colId xmlns:a16="http://schemas.microsoft.com/office/drawing/2014/main" val="3696165995"/>
                    </a:ext>
                  </a:extLst>
                </a:gridCol>
                <a:gridCol w="2025447">
                  <a:extLst>
                    <a:ext uri="{9D8B030D-6E8A-4147-A177-3AD203B41FA5}">
                      <a16:colId xmlns:a16="http://schemas.microsoft.com/office/drawing/2014/main" val="590519772"/>
                    </a:ext>
                  </a:extLst>
                </a:gridCol>
                <a:gridCol w="2025447">
                  <a:extLst>
                    <a:ext uri="{9D8B030D-6E8A-4147-A177-3AD203B41FA5}">
                      <a16:colId xmlns:a16="http://schemas.microsoft.com/office/drawing/2014/main" val="3413245730"/>
                    </a:ext>
                  </a:extLst>
                </a:gridCol>
                <a:gridCol w="2025447">
                  <a:extLst>
                    <a:ext uri="{9D8B030D-6E8A-4147-A177-3AD203B41FA5}">
                      <a16:colId xmlns:a16="http://schemas.microsoft.com/office/drawing/2014/main" val="2736894657"/>
                    </a:ext>
                  </a:extLst>
                </a:gridCol>
                <a:gridCol w="2025447">
                  <a:extLst>
                    <a:ext uri="{9D8B030D-6E8A-4147-A177-3AD203B41FA5}">
                      <a16:colId xmlns:a16="http://schemas.microsoft.com/office/drawing/2014/main" val="2828513487"/>
                    </a:ext>
                  </a:extLst>
                </a:gridCol>
              </a:tblGrid>
              <a:tr h="29983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Yes, limited a little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Yes, limited a lot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149299"/>
                  </a:ext>
                </a:extLst>
              </a:tr>
              <a:tr h="29983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816276"/>
                  </a:ext>
                </a:extLst>
              </a:tr>
              <a:tr h="53817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24.89%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0.83%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105856"/>
                  </a:ext>
                </a:extLst>
              </a:tr>
              <a:tr h="29983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25.09%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1.04%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13449"/>
                  </a:ext>
                </a:extLst>
              </a:tr>
              <a:tr h="29983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20.52%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954497"/>
                  </a:ext>
                </a:extLst>
              </a:tr>
              <a:tr h="53817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4.63%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117559"/>
                  </a:ext>
                </a:extLst>
              </a:tr>
              <a:tr h="29983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676405"/>
                  </a:ext>
                </a:extLst>
              </a:tr>
              <a:tr h="59967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8.62%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105141"/>
                  </a:ext>
                </a:extLst>
              </a:tr>
              <a:tr h="59967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 / </a:t>
                      </a:r>
                      <a:r>
                        <a:rPr lang="en-GB" sz="1300" b="0" i="0" u="none" strike="noStrike" dirty="0" err="1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CILEx</a:t>
                      </a:r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 Practitioner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917156"/>
                  </a:ext>
                </a:extLst>
              </a:tr>
              <a:tr h="29983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779109"/>
                  </a:ext>
                </a:extLst>
              </a:tr>
              <a:tr h="29983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163568"/>
                  </a:ext>
                </a:extLst>
              </a:tr>
              <a:tr h="29983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283844"/>
                  </a:ext>
                </a:extLst>
              </a:tr>
              <a:tr h="29983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79265"/>
                  </a:ext>
                </a:extLst>
              </a:tr>
              <a:tr h="29983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071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801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E15D2-B66A-A92B-1E21-39CE917C5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BD12-72A0-CE41-A98A-4D5618C0FC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Diversity statistics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72EEB3-6EB6-0789-E284-B346CFDC9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your ethnicity?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CE7CDE5-D4BE-89BC-15E2-282FDF602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877276"/>
              </p:ext>
            </p:extLst>
          </p:nvPr>
        </p:nvGraphicFramePr>
        <p:xfrm>
          <a:off x="431643" y="1097279"/>
          <a:ext cx="11317447" cy="5247961"/>
        </p:xfrm>
        <a:graphic>
          <a:graphicData uri="http://schemas.openxmlformats.org/drawingml/2006/table">
            <a:tbl>
              <a:tblPr/>
              <a:tblGrid>
                <a:gridCol w="957630">
                  <a:extLst>
                    <a:ext uri="{9D8B030D-6E8A-4147-A177-3AD203B41FA5}">
                      <a16:colId xmlns:a16="http://schemas.microsoft.com/office/drawing/2014/main" val="1063518421"/>
                    </a:ext>
                  </a:extLst>
                </a:gridCol>
                <a:gridCol w="609401">
                  <a:extLst>
                    <a:ext uri="{9D8B030D-6E8A-4147-A177-3AD203B41FA5}">
                      <a16:colId xmlns:a16="http://schemas.microsoft.com/office/drawing/2014/main" val="3931718472"/>
                    </a:ext>
                  </a:extLst>
                </a:gridCol>
                <a:gridCol w="609401">
                  <a:extLst>
                    <a:ext uri="{9D8B030D-6E8A-4147-A177-3AD203B41FA5}">
                      <a16:colId xmlns:a16="http://schemas.microsoft.com/office/drawing/2014/main" val="1177437789"/>
                    </a:ext>
                  </a:extLst>
                </a:gridCol>
                <a:gridCol w="609401">
                  <a:extLst>
                    <a:ext uri="{9D8B030D-6E8A-4147-A177-3AD203B41FA5}">
                      <a16:colId xmlns:a16="http://schemas.microsoft.com/office/drawing/2014/main" val="1610792746"/>
                    </a:ext>
                  </a:extLst>
                </a:gridCol>
                <a:gridCol w="609401">
                  <a:extLst>
                    <a:ext uri="{9D8B030D-6E8A-4147-A177-3AD203B41FA5}">
                      <a16:colId xmlns:a16="http://schemas.microsoft.com/office/drawing/2014/main" val="1746244757"/>
                    </a:ext>
                  </a:extLst>
                </a:gridCol>
                <a:gridCol w="609401">
                  <a:extLst>
                    <a:ext uri="{9D8B030D-6E8A-4147-A177-3AD203B41FA5}">
                      <a16:colId xmlns:a16="http://schemas.microsoft.com/office/drawing/2014/main" val="4172169657"/>
                    </a:ext>
                  </a:extLst>
                </a:gridCol>
                <a:gridCol w="609401">
                  <a:extLst>
                    <a:ext uri="{9D8B030D-6E8A-4147-A177-3AD203B41FA5}">
                      <a16:colId xmlns:a16="http://schemas.microsoft.com/office/drawing/2014/main" val="340390886"/>
                    </a:ext>
                  </a:extLst>
                </a:gridCol>
                <a:gridCol w="609401">
                  <a:extLst>
                    <a:ext uri="{9D8B030D-6E8A-4147-A177-3AD203B41FA5}">
                      <a16:colId xmlns:a16="http://schemas.microsoft.com/office/drawing/2014/main" val="3775754637"/>
                    </a:ext>
                  </a:extLst>
                </a:gridCol>
                <a:gridCol w="609401">
                  <a:extLst>
                    <a:ext uri="{9D8B030D-6E8A-4147-A177-3AD203B41FA5}">
                      <a16:colId xmlns:a16="http://schemas.microsoft.com/office/drawing/2014/main" val="1827730601"/>
                    </a:ext>
                  </a:extLst>
                </a:gridCol>
                <a:gridCol w="683715">
                  <a:extLst>
                    <a:ext uri="{9D8B030D-6E8A-4147-A177-3AD203B41FA5}">
                      <a16:colId xmlns:a16="http://schemas.microsoft.com/office/drawing/2014/main" val="2237613707"/>
                    </a:ext>
                  </a:extLst>
                </a:gridCol>
                <a:gridCol w="622041">
                  <a:extLst>
                    <a:ext uri="{9D8B030D-6E8A-4147-A177-3AD203B41FA5}">
                      <a16:colId xmlns:a16="http://schemas.microsoft.com/office/drawing/2014/main" val="1631492471"/>
                    </a:ext>
                  </a:extLst>
                </a:gridCol>
                <a:gridCol w="603379">
                  <a:extLst>
                    <a:ext uri="{9D8B030D-6E8A-4147-A177-3AD203B41FA5}">
                      <a16:colId xmlns:a16="http://schemas.microsoft.com/office/drawing/2014/main" val="1840529888"/>
                    </a:ext>
                  </a:extLst>
                </a:gridCol>
                <a:gridCol w="572278">
                  <a:extLst>
                    <a:ext uri="{9D8B030D-6E8A-4147-A177-3AD203B41FA5}">
                      <a16:colId xmlns:a16="http://schemas.microsoft.com/office/drawing/2014/main" val="2409629448"/>
                    </a:ext>
                  </a:extLst>
                </a:gridCol>
                <a:gridCol w="565592">
                  <a:extLst>
                    <a:ext uri="{9D8B030D-6E8A-4147-A177-3AD203B41FA5}">
                      <a16:colId xmlns:a16="http://schemas.microsoft.com/office/drawing/2014/main" val="3812371207"/>
                    </a:ext>
                  </a:extLst>
                </a:gridCol>
                <a:gridCol w="560302">
                  <a:extLst>
                    <a:ext uri="{9D8B030D-6E8A-4147-A177-3AD203B41FA5}">
                      <a16:colId xmlns:a16="http://schemas.microsoft.com/office/drawing/2014/main" val="1523487143"/>
                    </a:ext>
                  </a:extLst>
                </a:gridCol>
                <a:gridCol w="646922">
                  <a:extLst>
                    <a:ext uri="{9D8B030D-6E8A-4147-A177-3AD203B41FA5}">
                      <a16:colId xmlns:a16="http://schemas.microsoft.com/office/drawing/2014/main" val="3778926931"/>
                    </a:ext>
                  </a:extLst>
                </a:gridCol>
                <a:gridCol w="665584">
                  <a:extLst>
                    <a:ext uri="{9D8B030D-6E8A-4147-A177-3AD203B41FA5}">
                      <a16:colId xmlns:a16="http://schemas.microsoft.com/office/drawing/2014/main" val="721363642"/>
                    </a:ext>
                  </a:extLst>
                </a:gridCol>
                <a:gridCol w="564796">
                  <a:extLst>
                    <a:ext uri="{9D8B030D-6E8A-4147-A177-3AD203B41FA5}">
                      <a16:colId xmlns:a16="http://schemas.microsoft.com/office/drawing/2014/main" val="676918407"/>
                    </a:ext>
                  </a:extLst>
                </a:gridCol>
              </a:tblGrid>
              <a:tr h="875375"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Asian / Asian British: Any other Asian background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Asian / Asian British: Bangladeshi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Asian / Asian British: Chinese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Asian / Asian British: Indian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Asian / Asian British: Pakistani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Black / Black British: African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Black / Black British: Any other Black background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Black / Black British: Caribbean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Mixed / Multiple ethnic groups: Any other Mixed background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Mixed / Multiple ethnic groups: White and Asian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Mixed / Multiple ethnic groups: White and Black Caribbean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Other ethnic group:</a:t>
                      </a:r>
                      <a:b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Any other ethnic group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Other ethnic group: Arab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White: Any other White background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White: British / English / Welsh / Northern Irish / Scottish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White: Irish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07706"/>
                  </a:ext>
                </a:extLst>
              </a:tr>
              <a:tr h="20095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1.10%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210908"/>
                  </a:ext>
                </a:extLst>
              </a:tr>
              <a:tr h="45364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23.61%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092370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1.49%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20.49%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315753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0.92%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15.77%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348312"/>
                  </a:ext>
                </a:extLst>
              </a:tr>
              <a:tr h="45364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4.30%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245673"/>
                  </a:ext>
                </a:extLst>
              </a:tr>
              <a:tr h="20095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917068"/>
                  </a:ext>
                </a:extLst>
              </a:tr>
              <a:tr h="45364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7.61%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694522"/>
                  </a:ext>
                </a:extLst>
              </a:tr>
              <a:tr h="59574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 / </a:t>
                      </a:r>
                      <a:r>
                        <a:rPr lang="en-GB" sz="800" b="0" i="0" u="none" strike="noStrike" dirty="0" err="1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CILEx</a:t>
                      </a:r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 Practitioner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1.11%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6267"/>
                  </a:ext>
                </a:extLst>
              </a:tr>
              <a:tr h="42925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489843"/>
                  </a:ext>
                </a:extLst>
              </a:tr>
              <a:tr h="20095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33259"/>
                  </a:ext>
                </a:extLst>
              </a:tr>
              <a:tr h="20095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194462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181742"/>
                  </a:ext>
                </a:extLst>
              </a:tr>
              <a:tr h="20095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1.09%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762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276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2AD74-9F04-614D-A096-8917A94E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94064-9C3F-4633-D7E8-D8DBA9E351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Diversity statistics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67D4F3-20EF-65A6-016E-00E9C78E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your religion or belief?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003C00A-FB9E-4E7E-8B38-D5029C08E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255600"/>
              </p:ext>
            </p:extLst>
          </p:nvPr>
        </p:nvGraphicFramePr>
        <p:xfrm>
          <a:off x="431643" y="1079863"/>
          <a:ext cx="11317444" cy="5286846"/>
        </p:xfrm>
        <a:graphic>
          <a:graphicData uri="http://schemas.openxmlformats.org/drawingml/2006/table">
            <a:tbl>
              <a:tblPr/>
              <a:tblGrid>
                <a:gridCol w="1727341">
                  <a:extLst>
                    <a:ext uri="{9D8B030D-6E8A-4147-A177-3AD203B41FA5}">
                      <a16:colId xmlns:a16="http://schemas.microsoft.com/office/drawing/2014/main" val="2021886195"/>
                    </a:ext>
                  </a:extLst>
                </a:gridCol>
                <a:gridCol w="1065567">
                  <a:extLst>
                    <a:ext uri="{9D8B030D-6E8A-4147-A177-3AD203B41FA5}">
                      <a16:colId xmlns:a16="http://schemas.microsoft.com/office/drawing/2014/main" val="2860442836"/>
                    </a:ext>
                  </a:extLst>
                </a:gridCol>
                <a:gridCol w="1065567">
                  <a:extLst>
                    <a:ext uri="{9D8B030D-6E8A-4147-A177-3AD203B41FA5}">
                      <a16:colId xmlns:a16="http://schemas.microsoft.com/office/drawing/2014/main" val="3398585183"/>
                    </a:ext>
                  </a:extLst>
                </a:gridCol>
                <a:gridCol w="1065567">
                  <a:extLst>
                    <a:ext uri="{9D8B030D-6E8A-4147-A177-3AD203B41FA5}">
                      <a16:colId xmlns:a16="http://schemas.microsoft.com/office/drawing/2014/main" val="1296291842"/>
                    </a:ext>
                  </a:extLst>
                </a:gridCol>
                <a:gridCol w="1065567">
                  <a:extLst>
                    <a:ext uri="{9D8B030D-6E8A-4147-A177-3AD203B41FA5}">
                      <a16:colId xmlns:a16="http://schemas.microsoft.com/office/drawing/2014/main" val="100097334"/>
                    </a:ext>
                  </a:extLst>
                </a:gridCol>
                <a:gridCol w="859114">
                  <a:extLst>
                    <a:ext uri="{9D8B030D-6E8A-4147-A177-3AD203B41FA5}">
                      <a16:colId xmlns:a16="http://schemas.microsoft.com/office/drawing/2014/main" val="1365031714"/>
                    </a:ext>
                  </a:extLst>
                </a:gridCol>
                <a:gridCol w="896983">
                  <a:extLst>
                    <a:ext uri="{9D8B030D-6E8A-4147-A177-3AD203B41FA5}">
                      <a16:colId xmlns:a16="http://schemas.microsoft.com/office/drawing/2014/main" val="3199421566"/>
                    </a:ext>
                  </a:extLst>
                </a:gridCol>
                <a:gridCol w="1071154">
                  <a:extLst>
                    <a:ext uri="{9D8B030D-6E8A-4147-A177-3AD203B41FA5}">
                      <a16:colId xmlns:a16="http://schemas.microsoft.com/office/drawing/2014/main" val="1307666252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3758750983"/>
                    </a:ext>
                  </a:extLst>
                </a:gridCol>
                <a:gridCol w="1377178">
                  <a:extLst>
                    <a:ext uri="{9D8B030D-6E8A-4147-A177-3AD203B41FA5}">
                      <a16:colId xmlns:a16="http://schemas.microsoft.com/office/drawing/2014/main" val="2717812657"/>
                    </a:ext>
                  </a:extLst>
                </a:gridCol>
              </a:tblGrid>
              <a:tr h="644842"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Buddhist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Christian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Hindu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Jewish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Muslim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Sikh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Any other religion or belief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 religion or belief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513588"/>
                  </a:ext>
                </a:extLst>
              </a:tr>
              <a:tr h="25446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712215"/>
                  </a:ext>
                </a:extLst>
              </a:tr>
              <a:tr h="43703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15.53%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8.45%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1.31%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450144"/>
                  </a:ext>
                </a:extLst>
              </a:tr>
              <a:tr h="25446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8.21%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0.81%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1.93%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14.78%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520072"/>
                  </a:ext>
                </a:extLst>
              </a:tr>
              <a:tr h="25446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5.48%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1.70%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11.95%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0.83%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823626"/>
                  </a:ext>
                </a:extLst>
              </a:tr>
              <a:tr h="43703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1.64%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2.92%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783127"/>
                  </a:ext>
                </a:extLst>
              </a:tr>
              <a:tr h="25446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3.04%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2.32%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176532"/>
                  </a:ext>
                </a:extLst>
              </a:tr>
              <a:tr h="6448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2.83%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0.59%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4.84%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703241"/>
                  </a:ext>
                </a:extLst>
              </a:tr>
              <a:tr h="6448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 / </a:t>
                      </a:r>
                      <a:r>
                        <a:rPr lang="en-GB" sz="1200" b="0" i="0" u="none" strike="noStrike" dirty="0" err="1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CILEx</a:t>
                      </a:r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 Practitioner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383273"/>
                  </a:ext>
                </a:extLst>
              </a:tr>
              <a:tr h="43703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084691"/>
                  </a:ext>
                </a:extLst>
              </a:tr>
              <a:tr h="25446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801434"/>
                  </a:ext>
                </a:extLst>
              </a:tr>
              <a:tr h="25446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278885"/>
                  </a:ext>
                </a:extLst>
              </a:tr>
              <a:tr h="25446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374327"/>
                  </a:ext>
                </a:extLst>
              </a:tr>
              <a:tr h="25446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104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33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765A0-E97B-96BF-FCDA-2A6918637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37DAF-EA3F-3324-95AB-5072ACC98B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643" y="6426357"/>
            <a:ext cx="3199196" cy="431643"/>
          </a:xfrm>
        </p:spPr>
        <p:txBody>
          <a:bodyPr>
            <a:normAutofit/>
          </a:bodyPr>
          <a:lstStyle/>
          <a:p>
            <a:r>
              <a:rPr lang="en-GB"/>
              <a:t>Diversity statistics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C63947-41DD-FCF9-F5AF-5B26FC6C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431643"/>
            <a:ext cx="5662863" cy="371924"/>
          </a:xfrm>
        </p:spPr>
        <p:txBody>
          <a:bodyPr anchor="ctr">
            <a:normAutofit/>
          </a:bodyPr>
          <a:lstStyle/>
          <a:p>
            <a:r>
              <a:rPr lang="en-GB" dirty="0"/>
              <a:t>What is your sexual orientation?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90EEF85-8DBE-2A63-9D1B-41D4F8EFE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610887"/>
              </p:ext>
            </p:extLst>
          </p:nvPr>
        </p:nvGraphicFramePr>
        <p:xfrm>
          <a:off x="431642" y="1089025"/>
          <a:ext cx="11317446" cy="5256211"/>
        </p:xfrm>
        <a:graphic>
          <a:graphicData uri="http://schemas.openxmlformats.org/drawingml/2006/table">
            <a:tbl>
              <a:tblPr/>
              <a:tblGrid>
                <a:gridCol w="2706346">
                  <a:extLst>
                    <a:ext uri="{9D8B030D-6E8A-4147-A177-3AD203B41FA5}">
                      <a16:colId xmlns:a16="http://schemas.microsoft.com/office/drawing/2014/main" val="1866751962"/>
                    </a:ext>
                  </a:extLst>
                </a:gridCol>
                <a:gridCol w="1722220">
                  <a:extLst>
                    <a:ext uri="{9D8B030D-6E8A-4147-A177-3AD203B41FA5}">
                      <a16:colId xmlns:a16="http://schemas.microsoft.com/office/drawing/2014/main" val="225051774"/>
                    </a:ext>
                  </a:extLst>
                </a:gridCol>
                <a:gridCol w="1722220">
                  <a:extLst>
                    <a:ext uri="{9D8B030D-6E8A-4147-A177-3AD203B41FA5}">
                      <a16:colId xmlns:a16="http://schemas.microsoft.com/office/drawing/2014/main" val="422852218"/>
                    </a:ext>
                  </a:extLst>
                </a:gridCol>
                <a:gridCol w="1722220">
                  <a:extLst>
                    <a:ext uri="{9D8B030D-6E8A-4147-A177-3AD203B41FA5}">
                      <a16:colId xmlns:a16="http://schemas.microsoft.com/office/drawing/2014/main" val="2690780797"/>
                    </a:ext>
                  </a:extLst>
                </a:gridCol>
                <a:gridCol w="1722220">
                  <a:extLst>
                    <a:ext uri="{9D8B030D-6E8A-4147-A177-3AD203B41FA5}">
                      <a16:colId xmlns:a16="http://schemas.microsoft.com/office/drawing/2014/main" val="79432673"/>
                    </a:ext>
                  </a:extLst>
                </a:gridCol>
                <a:gridCol w="1722220">
                  <a:extLst>
                    <a:ext uri="{9D8B030D-6E8A-4147-A177-3AD203B41FA5}">
                      <a16:colId xmlns:a16="http://schemas.microsoft.com/office/drawing/2014/main" val="115204593"/>
                    </a:ext>
                  </a:extLst>
                </a:gridCol>
              </a:tblGrid>
              <a:tr h="559324"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Bi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Gay / Lesbian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Heterosexual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Other preferred description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A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648062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Directors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932524"/>
                  </a:ext>
                </a:extLst>
              </a:tr>
              <a:tr h="5593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Salaried or partial equity Solicitor Partners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0.50%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24.60%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1.26%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139239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Solicitor (not Partner)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25.28%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901697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Other fee earning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0.55%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0.67%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19.43%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0.54%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10723"/>
                  </a:ext>
                </a:extLst>
              </a:tr>
              <a:tr h="50195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Role directly supporting a fee earner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4.51%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426073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Managerial role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4.90%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686218"/>
                  </a:ext>
                </a:extLst>
              </a:tr>
              <a:tr h="5593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IT / HR / other corporate services role (Operations)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0.49%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0.77%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7.36%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0.18%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345458"/>
                  </a:ext>
                </a:extLst>
              </a:tr>
              <a:tr h="5593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Chartered Legal Executive (Fellow) / </a:t>
                      </a:r>
                      <a:r>
                        <a:rPr lang="en-GB" sz="1300" b="0" i="0" u="none" strike="noStrike" dirty="0" err="1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CILEx</a:t>
                      </a:r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 Practitioner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1.05%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0.13%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349905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Patent or Trade mark Attorney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0.04%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428436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Notary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252168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Costs Lawyer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0.27%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562790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Licensed Conveyancer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0.31%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321177"/>
                  </a:ext>
                </a:extLst>
              </a:tr>
              <a:tr h="2796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Prefer not to say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1.15%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300" b="0" i="0" u="none" strike="noStrike" dirty="0">
                          <a:solidFill>
                            <a:srgbClr val="3E5267"/>
                          </a:solidFill>
                          <a:effectLst/>
                          <a:latin typeface="Arial" panose="020B0604020202020204" pitchFamily="34" charset="0"/>
                        </a:rPr>
                        <a:t>0.41%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92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133364"/>
      </p:ext>
    </p:extLst>
  </p:cSld>
  <p:clrMapOvr>
    <a:masterClrMapping/>
  </p:clrMapOvr>
</p:sld>
</file>

<file path=ppt/theme/theme1.xml><?xml version="1.0" encoding="utf-8"?>
<a:theme xmlns:a="http://schemas.openxmlformats.org/drawingml/2006/main" name="Knights-21May2024">
  <a:themeElements>
    <a:clrScheme name="Knights 2024">
      <a:dk1>
        <a:srgbClr val="000000"/>
      </a:dk1>
      <a:lt1>
        <a:srgbClr val="FFFFFF"/>
      </a:lt1>
      <a:dk2>
        <a:srgbClr val="00263F"/>
      </a:dk2>
      <a:lt2>
        <a:srgbClr val="B2B3BE"/>
      </a:lt2>
      <a:accent1>
        <a:srgbClr val="95A6A0"/>
      </a:accent1>
      <a:accent2>
        <a:srgbClr val="5B809F"/>
      </a:accent2>
      <a:accent3>
        <a:srgbClr val="B1AC87"/>
      </a:accent3>
      <a:accent4>
        <a:srgbClr val="CA9B96"/>
      </a:accent4>
      <a:accent5>
        <a:srgbClr val="8AD3F5"/>
      </a:accent5>
      <a:accent6>
        <a:srgbClr val="F58C34"/>
      </a:accent6>
      <a:hlink>
        <a:srgbClr val="007FFF"/>
      </a:hlink>
      <a:folHlink>
        <a:srgbClr val="C46E2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nights-21May2024" id="{0C8D6606-D60E-F745-BFC8-37C611EEB4C2}" vid="{95116A26-00D4-244A-909E-16716F1717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3871</TotalTime>
  <Words>3343</Words>
  <Application>Microsoft Office PowerPoint</Application>
  <PresentationFormat>Widescreen</PresentationFormat>
  <Paragraphs>1316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Arial</vt:lpstr>
      <vt:lpstr>Knights-21May2024</vt:lpstr>
      <vt:lpstr>Diversity statistics</vt:lpstr>
      <vt:lpstr>Age</vt:lpstr>
      <vt:lpstr>Sex</vt:lpstr>
      <vt:lpstr>Gender identity the same as birth</vt:lpstr>
      <vt:lpstr>Do you consider yourself disabled? </vt:lpstr>
      <vt:lpstr>Are your day-to-day activities limited by your disability or condition?</vt:lpstr>
      <vt:lpstr>What is your ethnicity? </vt:lpstr>
      <vt:lpstr>What is your religion or belief? </vt:lpstr>
      <vt:lpstr>What is your sexual orientation? </vt:lpstr>
      <vt:lpstr>What was the occupation of your main household earner when you were aged about 14? </vt:lpstr>
      <vt:lpstr>PowerPoint Presentation</vt:lpstr>
      <vt:lpstr>Did either of your parents attend university and gain a degree by the time you were 18? </vt:lpstr>
      <vt:lpstr>Are you a primary carer for a child or children under 18? </vt:lpstr>
      <vt:lpstr>Do you look after or care for someone 18 or over with long-term physical or mental ill health or disability (not in a paid capacity)?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Stubbs</dc:creator>
  <cp:lastModifiedBy>Kate Moore</cp:lastModifiedBy>
  <cp:revision>116</cp:revision>
  <dcterms:created xsi:type="dcterms:W3CDTF">2019-02-15T15:49:44Z</dcterms:created>
  <dcterms:modified xsi:type="dcterms:W3CDTF">2025-06-27T15:33:01Z</dcterms:modified>
</cp:coreProperties>
</file>